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3" r:id="rId7"/>
    <p:sldId id="264" r:id="rId8"/>
    <p:sldId id="266" r:id="rId9"/>
    <p:sldId id="267" r:id="rId10"/>
    <p:sldId id="268" r:id="rId11"/>
    <p:sldId id="265" r:id="rId12"/>
    <p:sldId id="269" r:id="rId13"/>
    <p:sldId id="262" r:id="rId14"/>
    <p:sldId id="283" r:id="rId15"/>
    <p:sldId id="284" r:id="rId16"/>
    <p:sldId id="285"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92" r:id="rId31"/>
    <p:sldId id="293" r:id="rId32"/>
    <p:sldId id="294" r:id="rId33"/>
    <p:sldId id="295" r:id="rId34"/>
    <p:sldId id="286" r:id="rId35"/>
    <p:sldId id="291" r:id="rId36"/>
    <p:sldId id="287" r:id="rId37"/>
    <p:sldId id="288" r:id="rId38"/>
    <p:sldId id="289" r:id="rId39"/>
    <p:sldId id="290" r:id="rId4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56" d="100"/>
          <a:sy n="56" d="100"/>
        </p:scale>
        <p:origin x="-49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FBA1E88-3732-4863-8B83-95F5A40CF34B}" type="datetimeFigureOut">
              <a:rPr lang="es-ES" smtClean="0"/>
              <a:t>13/11/2015</a:t>
            </a:fld>
            <a:endParaRPr lang="es-E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E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8585D47-EB28-41E7-8BA8-500AA0EF082F}" type="slidenum">
              <a:rPr lang="es-ES" smtClean="0"/>
              <a:t>‹Nº›</a:t>
            </a:fld>
            <a:endParaRPr lang="es-E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FBA1E88-3732-4863-8B83-95F5A40CF34B}" type="datetimeFigureOut">
              <a:rPr lang="es-ES" smtClean="0"/>
              <a:t>13/11/2015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585D47-EB28-41E7-8BA8-500AA0EF082F}"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FBA1E88-3732-4863-8B83-95F5A40CF34B}" type="datetimeFigureOut">
              <a:rPr lang="es-ES" smtClean="0"/>
              <a:t>13/11/2015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585D47-EB28-41E7-8BA8-500AA0EF082F}"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FBA1E88-3732-4863-8B83-95F5A40CF34B}" type="datetimeFigureOut">
              <a:rPr lang="es-ES" smtClean="0"/>
              <a:t>13/11/2015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585D47-EB28-41E7-8BA8-500AA0EF082F}"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FBA1E88-3732-4863-8B83-95F5A40CF34B}" type="datetimeFigureOut">
              <a:rPr lang="es-ES" smtClean="0"/>
              <a:t>13/11/2015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585D47-EB28-41E7-8BA8-500AA0EF082F}"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6FBA1E88-3732-4863-8B83-95F5A40CF34B}" type="datetimeFigureOut">
              <a:rPr lang="es-ES" smtClean="0"/>
              <a:t>13/11/2015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8585D47-EB28-41E7-8BA8-500AA0EF082F}" type="slidenum">
              <a:rPr lang="es-ES" smtClean="0"/>
              <a:t>‹Nº›</a:t>
            </a:fld>
            <a:endParaRPr lang="es-ES"/>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FBA1E88-3732-4863-8B83-95F5A40CF34B}" type="datetimeFigureOut">
              <a:rPr lang="es-ES" smtClean="0"/>
              <a:t>13/11/2015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78585D47-EB28-41E7-8BA8-500AA0EF082F}"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6FBA1E88-3732-4863-8B83-95F5A40CF34B}" type="datetimeFigureOut">
              <a:rPr lang="es-ES" smtClean="0"/>
              <a:t>13/11/2015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78585D47-EB28-41E7-8BA8-500AA0EF082F}"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BA1E88-3732-4863-8B83-95F5A40CF34B}" type="datetimeFigureOut">
              <a:rPr lang="es-ES" smtClean="0"/>
              <a:t>13/11/2015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78585D47-EB28-41E7-8BA8-500AA0EF082F}"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FBA1E88-3732-4863-8B83-95F5A40CF34B}" type="datetimeFigureOut">
              <a:rPr lang="es-ES" smtClean="0"/>
              <a:t>13/11/2015</a:t>
            </a:fld>
            <a:endParaRPr lang="es-ES"/>
          </a:p>
        </p:txBody>
      </p:sp>
      <p:sp>
        <p:nvSpPr>
          <p:cNvPr id="7" name="Slide Number Placeholder 6"/>
          <p:cNvSpPr>
            <a:spLocks noGrp="1"/>
          </p:cNvSpPr>
          <p:nvPr>
            <p:ph type="sldNum" sz="quarter" idx="12"/>
          </p:nvPr>
        </p:nvSpPr>
        <p:spPr/>
        <p:txBody>
          <a:bodyPr/>
          <a:lstStyle/>
          <a:p>
            <a:fld id="{78585D47-EB28-41E7-8BA8-500AA0EF082F}" type="slidenum">
              <a:rPr lang="es-ES" smtClean="0"/>
              <a:t>‹Nº›</a:t>
            </a:fld>
            <a:endParaRPr lang="es-E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FBA1E88-3732-4863-8B83-95F5A40CF34B}" type="datetimeFigureOut">
              <a:rPr lang="es-ES" smtClean="0"/>
              <a:t>13/11/2015</a:t>
            </a:fld>
            <a:endParaRPr lang="es-E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7" name="Slide Number Placeholder 6"/>
          <p:cNvSpPr>
            <a:spLocks noGrp="1"/>
          </p:cNvSpPr>
          <p:nvPr>
            <p:ph type="sldNum" sz="quarter" idx="12"/>
          </p:nvPr>
        </p:nvSpPr>
        <p:spPr/>
        <p:txBody>
          <a:bodyPr/>
          <a:lstStyle/>
          <a:p>
            <a:fld id="{78585D47-EB28-41E7-8BA8-500AA0EF082F}"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FBA1E88-3732-4863-8B83-95F5A40CF34B}" type="datetimeFigureOut">
              <a:rPr lang="es-ES" smtClean="0"/>
              <a:t>13/11/2015</a:t>
            </a:fld>
            <a:endParaRPr lang="es-E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E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8585D47-EB28-41E7-8BA8-500AA0EF082F}"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slide" Target="slide3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7" Type="http://schemas.openxmlformats.org/officeDocument/2006/relationships/slide" Target="slide34.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29.xml"/><Relationship Id="rId5" Type="http://schemas.openxmlformats.org/officeDocument/2006/relationships/slide" Target="slide28.xml"/><Relationship Id="rId4" Type="http://schemas.openxmlformats.org/officeDocument/2006/relationships/slide" Target="slide24.xml"/></Relationships>
</file>

<file path=ppt/slides/_rels/slide22.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13.xml"/><Relationship Id="rId4" Type="http://schemas.openxmlformats.org/officeDocument/2006/relationships/slide" Target="slide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slide" Target="slide38.xml"/></Relationships>
</file>

<file path=ppt/slides/_rels/slide37.xml.rels><?xml version="1.0" encoding="UTF-8" standalone="yes"?>
<Relationships xmlns="http://schemas.openxmlformats.org/package/2006/relationships"><Relationship Id="rId2" Type="http://schemas.openxmlformats.org/officeDocument/2006/relationships/slide" Target="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 Target="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2 Rectángulo"/>
          <p:cNvSpPr/>
          <p:nvPr/>
        </p:nvSpPr>
        <p:spPr>
          <a:xfrm>
            <a:off x="-518864" y="3959189"/>
            <a:ext cx="8818440" cy="1754326"/>
          </a:xfrm>
          <a:prstGeom prst="rect">
            <a:avLst/>
          </a:prstGeom>
          <a:noFill/>
        </p:spPr>
        <p:txBody>
          <a:bodyPr wrap="none" lIns="91440" tIns="45720" rIns="91440" bIns="45720">
            <a:spAutoFit/>
          </a:bodyPr>
          <a:lstStyle/>
          <a:p>
            <a:pPr algn="ctr"/>
            <a:endParaRPr lang="es-ES_tradnl"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pPr algn="ctr"/>
            <a:r>
              <a:rPr lang="es-ES_tradnl"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s-ES_tradnl" sz="54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Nopalini</a:t>
            </a:r>
            <a:endParaRPr lang="es-E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394537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750"/>
                                        <p:tgtEl>
                                          <p:spTgt spid="3"/>
                                        </p:tgtEl>
                                      </p:cBhvr>
                                    </p:animEffect>
                                    <p:anim calcmode="lin" valueType="num">
                                      <p:cBhvr>
                                        <p:cTn id="8" dur="3750" fill="hold"/>
                                        <p:tgtEl>
                                          <p:spTgt spid="3"/>
                                        </p:tgtEl>
                                        <p:attrNameLst>
                                          <p:attrName>ppt_x</p:attrName>
                                        </p:attrNameLst>
                                      </p:cBhvr>
                                      <p:tavLst>
                                        <p:tav tm="0">
                                          <p:val>
                                            <p:strVal val="#ppt_x"/>
                                          </p:val>
                                        </p:tav>
                                        <p:tav tm="100000">
                                          <p:val>
                                            <p:strVal val="#ppt_x"/>
                                          </p:val>
                                        </p:tav>
                                      </p:tavLst>
                                    </p:anim>
                                    <p:anim calcmode="lin" valueType="num">
                                      <p:cBhvr>
                                        <p:cTn id="9" dur="375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contenido"/>
          <p:cNvSpPr>
            <a:spLocks noGrp="1"/>
          </p:cNvSpPr>
          <p:nvPr>
            <p:ph idx="1"/>
          </p:nvPr>
        </p:nvSpPr>
        <p:spPr/>
        <p:txBody>
          <a:bodyPr/>
          <a:lstStyle/>
          <a:p>
            <a:r>
              <a:rPr lang="es-ES_tradnl" dirty="0" smtClean="0"/>
              <a:t>La comunidad basa su economía básicamente:</a:t>
            </a:r>
          </a:p>
          <a:p>
            <a:r>
              <a:rPr lang="es-ES_tradnl" dirty="0" smtClean="0"/>
              <a:t>Agricultura</a:t>
            </a:r>
          </a:p>
          <a:p>
            <a:r>
              <a:rPr lang="es-ES_tradnl" dirty="0" smtClean="0"/>
              <a:t>Ganadería</a:t>
            </a:r>
          </a:p>
          <a:p>
            <a:r>
              <a:rPr lang="es-ES_tradnl" dirty="0" smtClean="0"/>
              <a:t>Elaboración de ropa</a:t>
            </a:r>
          </a:p>
          <a:p>
            <a:r>
              <a:rPr lang="es-ES_tradnl" dirty="0" smtClean="0"/>
              <a:t>Elaboración de productos derivados de la ganadería</a:t>
            </a:r>
          </a:p>
          <a:p>
            <a:r>
              <a:rPr lang="es-ES_tradnl" dirty="0" smtClean="0"/>
              <a:t>Venta de productos en ferias</a:t>
            </a:r>
            <a:endParaRPr lang="es-ES" dirty="0"/>
          </a:p>
        </p:txBody>
      </p:sp>
    </p:spTree>
    <p:extLst>
      <p:ext uri="{BB962C8B-B14F-4D97-AF65-F5344CB8AC3E}">
        <p14:creationId xmlns:p14="http://schemas.microsoft.com/office/powerpoint/2010/main" val="25077648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hlinkClick r:id="rId2" action="ppaction://hlinksldjump"/>
              </a:rPr>
              <a:t>1.2 </a:t>
            </a:r>
            <a:r>
              <a:rPr lang="es-ES_tradnl" dirty="0" err="1" smtClean="0">
                <a:hlinkClick r:id="rId2" action="ppaction://hlinksldjump"/>
              </a:rPr>
              <a:t>Categoria</a:t>
            </a:r>
            <a:r>
              <a:rPr lang="es-ES_tradnl" dirty="0" smtClean="0">
                <a:hlinkClick r:id="rId2" action="ppaction://hlinksldjump"/>
              </a:rPr>
              <a:t> del producto</a:t>
            </a:r>
            <a:endParaRPr lang="es-ES" dirty="0"/>
          </a:p>
        </p:txBody>
      </p:sp>
      <p:sp>
        <p:nvSpPr>
          <p:cNvPr id="4" name="2 Marcador de contenido"/>
          <p:cNvSpPr>
            <a:spLocks noGrp="1"/>
          </p:cNvSpPr>
          <p:nvPr>
            <p:ph idx="1"/>
          </p:nvPr>
        </p:nvSpPr>
        <p:spPr/>
        <p:txBody>
          <a:bodyPr>
            <a:normAutofit fontScale="92500"/>
          </a:bodyPr>
          <a:lstStyle/>
          <a:p>
            <a:pPr marL="68580" indent="0">
              <a:buNone/>
            </a:pPr>
            <a:r>
              <a:rPr lang="es-ES_tradnl" dirty="0" smtClean="0"/>
              <a:t>¿Qué productos ofrecen la misma funcionalidad general?</a:t>
            </a:r>
          </a:p>
          <a:p>
            <a:endParaRPr lang="es-ES_tradnl" dirty="0"/>
          </a:p>
          <a:p>
            <a:r>
              <a:rPr lang="es-ES_tradnl" dirty="0" smtClean="0"/>
              <a:t>El producto ofrecido es “Bien de consumo”</a:t>
            </a:r>
          </a:p>
          <a:p>
            <a:r>
              <a:rPr lang="es-ES_tradnl" dirty="0" smtClean="0"/>
              <a:t>Suministros y servicios- servicios de reparación y mantenimiento</a:t>
            </a:r>
          </a:p>
          <a:p>
            <a:r>
              <a:rPr lang="es-ES_tradnl" dirty="0" err="1" smtClean="0"/>
              <a:t>Nopalini</a:t>
            </a:r>
            <a:r>
              <a:rPr lang="es-ES_tradnl" dirty="0" smtClean="0"/>
              <a:t> es productor y se puede obtener del mismo el servicio de la aplicación del  producto.</a:t>
            </a:r>
            <a:endParaRPr lang="es-ES" dirty="0"/>
          </a:p>
        </p:txBody>
      </p:sp>
    </p:spTree>
    <p:extLst>
      <p:ext uri="{BB962C8B-B14F-4D97-AF65-F5344CB8AC3E}">
        <p14:creationId xmlns:p14="http://schemas.microsoft.com/office/powerpoint/2010/main" val="3225768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492" y="1052736"/>
            <a:ext cx="6777317" cy="4779893"/>
          </a:xfrm>
        </p:spPr>
        <p:txBody>
          <a:bodyPr>
            <a:normAutofit fontScale="92500" lnSpcReduction="10000"/>
          </a:bodyPr>
          <a:lstStyle/>
          <a:p>
            <a:r>
              <a:rPr lang="es-ES" dirty="0"/>
              <a:t>a- Sector: Industria </a:t>
            </a:r>
            <a:endParaRPr lang="es-ES" dirty="0" smtClean="0"/>
          </a:p>
          <a:p>
            <a:r>
              <a:rPr lang="es-ES" dirty="0" smtClean="0"/>
              <a:t>b- </a:t>
            </a:r>
            <a:r>
              <a:rPr lang="es-ES" dirty="0"/>
              <a:t>Subsector: Producción </a:t>
            </a:r>
            <a:endParaRPr lang="es-ES" dirty="0" smtClean="0"/>
          </a:p>
          <a:p>
            <a:r>
              <a:rPr lang="es-ES" dirty="0" smtClean="0"/>
              <a:t>c- </a:t>
            </a:r>
            <a:r>
              <a:rPr lang="es-ES" dirty="0"/>
              <a:t>Perfil del Emprendedor: Formación técnica media y conocimiento del mercado. El nivel de formación puede variar desde el Grado Superior hasta título de ingeniería, los conocimientos del sector son imprescindibles. </a:t>
            </a:r>
            <a:endParaRPr lang="es-ES" dirty="0" smtClean="0"/>
          </a:p>
          <a:p>
            <a:r>
              <a:rPr lang="es-ES" dirty="0" smtClean="0"/>
              <a:t>d- </a:t>
            </a:r>
            <a:r>
              <a:rPr lang="es-ES" dirty="0"/>
              <a:t>Mejoras ambientales: </a:t>
            </a:r>
            <a:endParaRPr lang="es-ES" dirty="0" smtClean="0"/>
          </a:p>
          <a:p>
            <a:pPr lvl="1"/>
            <a:r>
              <a:rPr lang="es-ES" dirty="0" smtClean="0"/>
              <a:t>- </a:t>
            </a:r>
            <a:r>
              <a:rPr lang="es-ES" dirty="0"/>
              <a:t>Producto respetuoso con el Medio </a:t>
            </a:r>
            <a:r>
              <a:rPr lang="es-ES" dirty="0" smtClean="0"/>
              <a:t>Ambiente</a:t>
            </a:r>
          </a:p>
          <a:p>
            <a:pPr lvl="1"/>
            <a:r>
              <a:rPr lang="es-ES" dirty="0" smtClean="0"/>
              <a:t>- </a:t>
            </a:r>
            <a:r>
              <a:rPr lang="es-ES" dirty="0"/>
              <a:t>Sustituye el uso de pinturas químicas altamente contaminantes </a:t>
            </a:r>
            <a:endParaRPr lang="es-ES" dirty="0" smtClean="0"/>
          </a:p>
          <a:p>
            <a:pPr lvl="1"/>
            <a:r>
              <a:rPr lang="es-ES" dirty="0" smtClean="0"/>
              <a:t>- </a:t>
            </a:r>
            <a:r>
              <a:rPr lang="es-ES" dirty="0"/>
              <a:t>Proceso de producción muy poco contaminante </a:t>
            </a:r>
            <a:endParaRPr lang="es-ES" dirty="0" smtClean="0"/>
          </a:p>
          <a:p>
            <a:pPr lvl="1"/>
            <a:r>
              <a:rPr lang="es-ES" dirty="0" smtClean="0"/>
              <a:t>- </a:t>
            </a:r>
            <a:r>
              <a:rPr lang="es-ES" dirty="0"/>
              <a:t>Productos inocuos para la salud. </a:t>
            </a:r>
          </a:p>
        </p:txBody>
      </p:sp>
    </p:spTree>
    <p:extLst>
      <p:ext uri="{BB962C8B-B14F-4D97-AF65-F5344CB8AC3E}">
        <p14:creationId xmlns:p14="http://schemas.microsoft.com/office/powerpoint/2010/main" val="4701807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476672"/>
            <a:ext cx="7024744" cy="1143000"/>
          </a:xfrm>
        </p:spPr>
        <p:txBody>
          <a:bodyPr>
            <a:normAutofit fontScale="90000"/>
          </a:bodyPr>
          <a:lstStyle/>
          <a:p>
            <a:r>
              <a:rPr lang="es-ES_tradnl" dirty="0" smtClean="0">
                <a:hlinkClick r:id="rId2" action="ppaction://hlinksldjump"/>
              </a:rPr>
              <a:t>1.3 Análisis de competencia</a:t>
            </a:r>
            <a:endParaRPr lang="es-ES" dirty="0"/>
          </a:p>
        </p:txBody>
      </p:sp>
      <p:sp>
        <p:nvSpPr>
          <p:cNvPr id="3" name="2 Marcador de contenido"/>
          <p:cNvSpPr>
            <a:spLocks noGrp="1"/>
          </p:cNvSpPr>
          <p:nvPr>
            <p:ph idx="1"/>
          </p:nvPr>
        </p:nvSpPr>
        <p:spPr>
          <a:xfrm>
            <a:off x="1043608" y="1916832"/>
            <a:ext cx="6777317" cy="3508977"/>
          </a:xfrm>
        </p:spPr>
        <p:txBody>
          <a:bodyPr>
            <a:normAutofit lnSpcReduction="10000"/>
          </a:bodyPr>
          <a:lstStyle/>
          <a:p>
            <a:pPr marL="68580" indent="0">
              <a:buNone/>
            </a:pPr>
            <a:r>
              <a:rPr lang="es-ES" dirty="0" smtClean="0"/>
              <a:t>Para </a:t>
            </a:r>
            <a:r>
              <a:rPr lang="es-ES" dirty="0"/>
              <a:t>el análisis de la competencia hay que distinguir dos tipos principales de competidores: </a:t>
            </a:r>
            <a:endParaRPr lang="es-ES" dirty="0" smtClean="0"/>
          </a:p>
          <a:p>
            <a:endParaRPr lang="es-ES" dirty="0"/>
          </a:p>
          <a:p>
            <a:r>
              <a:rPr lang="es-ES" dirty="0" smtClean="0"/>
              <a:t>Competidores </a:t>
            </a:r>
            <a:r>
              <a:rPr lang="es-ES" dirty="0"/>
              <a:t>que realizan los mismos trabajos de similares características de tamaño y oferta de servicios. </a:t>
            </a:r>
            <a:endParaRPr lang="es-ES" dirty="0" smtClean="0"/>
          </a:p>
          <a:p>
            <a:endParaRPr lang="es-ES" dirty="0"/>
          </a:p>
          <a:p>
            <a:r>
              <a:rPr lang="es-ES" dirty="0" smtClean="0"/>
              <a:t>Empresas </a:t>
            </a:r>
            <a:r>
              <a:rPr lang="es-ES" dirty="0"/>
              <a:t>de mayor tamaño. </a:t>
            </a:r>
          </a:p>
        </p:txBody>
      </p:sp>
    </p:spTree>
    <p:extLst>
      <p:ext uri="{BB962C8B-B14F-4D97-AF65-F5344CB8AC3E}">
        <p14:creationId xmlns:p14="http://schemas.microsoft.com/office/powerpoint/2010/main" val="21633285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492" y="2368295"/>
            <a:ext cx="6777317" cy="3508977"/>
          </a:xfrm>
        </p:spPr>
        <p:txBody>
          <a:bodyPr/>
          <a:lstStyle/>
          <a:p>
            <a:r>
              <a:rPr lang="es-ES_tradnl" dirty="0" smtClean="0"/>
              <a:t>En general, aún  no hay empresas dedicadas a la producción de pintura a base de nopal.</a:t>
            </a:r>
          </a:p>
          <a:p>
            <a:endParaRPr lang="es-ES_tradnl" dirty="0"/>
          </a:p>
          <a:p>
            <a:r>
              <a:rPr lang="es-ES_tradnl" dirty="0" smtClean="0"/>
              <a:t>En el mercado existen pinturas de todos tipos para diversos materiales y superficie,  pero a un costo grande.</a:t>
            </a:r>
          </a:p>
        </p:txBody>
      </p:sp>
    </p:spTree>
    <p:extLst>
      <p:ext uri="{BB962C8B-B14F-4D97-AF65-F5344CB8AC3E}">
        <p14:creationId xmlns:p14="http://schemas.microsoft.com/office/powerpoint/2010/main" val="887344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692696"/>
            <a:ext cx="7024744" cy="1143000"/>
          </a:xfrm>
        </p:spPr>
        <p:txBody>
          <a:bodyPr/>
          <a:lstStyle/>
          <a:p>
            <a:r>
              <a:rPr lang="es-ES_tradnl" dirty="0" smtClean="0"/>
              <a:t>Competidores</a:t>
            </a:r>
            <a:endParaRPr lang="es-ES" dirty="0"/>
          </a:p>
        </p:txBody>
      </p:sp>
      <p:sp>
        <p:nvSpPr>
          <p:cNvPr id="3" name="2 Marcador de contenido"/>
          <p:cNvSpPr>
            <a:spLocks noGrp="1"/>
          </p:cNvSpPr>
          <p:nvPr>
            <p:ph idx="1"/>
          </p:nvPr>
        </p:nvSpPr>
        <p:spPr>
          <a:xfrm>
            <a:off x="1043608" y="2060848"/>
            <a:ext cx="6777317" cy="3508977"/>
          </a:xfrm>
        </p:spPr>
        <p:txBody>
          <a:bodyPr>
            <a:normAutofit fontScale="85000" lnSpcReduction="20000"/>
          </a:bodyPr>
          <a:lstStyle/>
          <a:p>
            <a:r>
              <a:rPr lang="es-ES_tradnl" dirty="0" smtClean="0"/>
              <a:t>Como tal, no existe negocio establecido dedicado a la venta de pinturas en la comunidad de San Rafael. </a:t>
            </a:r>
          </a:p>
          <a:p>
            <a:endParaRPr lang="es-ES_tradnl" dirty="0"/>
          </a:p>
          <a:p>
            <a:r>
              <a:rPr lang="es-ES_tradnl" dirty="0" smtClean="0"/>
              <a:t>“</a:t>
            </a:r>
            <a:r>
              <a:rPr lang="es-ES_tradnl" dirty="0" err="1" smtClean="0"/>
              <a:t>Ferreteria</a:t>
            </a:r>
            <a:r>
              <a:rPr lang="es-ES_tradnl" dirty="0" smtClean="0"/>
              <a:t> San Rafael”</a:t>
            </a:r>
          </a:p>
          <a:p>
            <a:endParaRPr lang="es-ES_tradnl" dirty="0"/>
          </a:p>
          <a:p>
            <a:r>
              <a:rPr lang="es-ES_tradnl" dirty="0" smtClean="0"/>
              <a:t>En el municipio se encuentran instalados </a:t>
            </a:r>
            <a:r>
              <a:rPr lang="es-ES_tradnl" dirty="0" err="1" smtClean="0"/>
              <a:t>cometidores</a:t>
            </a:r>
            <a:r>
              <a:rPr lang="es-ES_tradnl" dirty="0" smtClean="0"/>
              <a:t> mayores:</a:t>
            </a:r>
          </a:p>
          <a:p>
            <a:endParaRPr lang="es-ES_tradnl" dirty="0"/>
          </a:p>
          <a:p>
            <a:r>
              <a:rPr lang="es-ES_tradnl" dirty="0" smtClean="0"/>
              <a:t>Comex</a:t>
            </a:r>
          </a:p>
          <a:p>
            <a:r>
              <a:rPr lang="es-ES_tradnl" dirty="0" err="1" smtClean="0"/>
              <a:t>Pintumex</a:t>
            </a:r>
            <a:endParaRPr lang="es-ES_tradnl" dirty="0" smtClean="0"/>
          </a:p>
          <a:p>
            <a:r>
              <a:rPr lang="es-ES_tradnl" dirty="0" err="1" smtClean="0"/>
              <a:t>Ferreterias</a:t>
            </a:r>
            <a:r>
              <a:rPr lang="es-ES_tradnl" dirty="0" smtClean="0"/>
              <a:t> </a:t>
            </a:r>
          </a:p>
          <a:p>
            <a:endParaRPr lang="es-ES" dirty="0"/>
          </a:p>
        </p:txBody>
      </p:sp>
    </p:spTree>
    <p:extLst>
      <p:ext uri="{BB962C8B-B14F-4D97-AF65-F5344CB8AC3E}">
        <p14:creationId xmlns:p14="http://schemas.microsoft.com/office/powerpoint/2010/main" val="28743931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492" y="764704"/>
            <a:ext cx="6777317" cy="5067925"/>
          </a:xfrm>
        </p:spPr>
        <p:txBody>
          <a:bodyPr>
            <a:normAutofit fontScale="92500"/>
          </a:bodyPr>
          <a:lstStyle/>
          <a:p>
            <a:r>
              <a:rPr lang="es-ES_tradnl" dirty="0" err="1" smtClean="0"/>
              <a:t>Ferreteria</a:t>
            </a:r>
            <a:r>
              <a:rPr lang="es-ES_tradnl" dirty="0" smtClean="0"/>
              <a:t> </a:t>
            </a:r>
            <a:r>
              <a:rPr lang="es-ES_tradnl" dirty="0" err="1" smtClean="0"/>
              <a:t>Alpha</a:t>
            </a:r>
            <a:r>
              <a:rPr lang="es-ES_tradnl" dirty="0" smtClean="0"/>
              <a:t> del valle</a:t>
            </a:r>
          </a:p>
          <a:p>
            <a:r>
              <a:rPr lang="es-ES_tradnl" dirty="0" err="1" smtClean="0"/>
              <a:t>Tlapareria</a:t>
            </a:r>
            <a:r>
              <a:rPr lang="es-ES_tradnl" dirty="0" smtClean="0"/>
              <a:t> y </a:t>
            </a:r>
            <a:r>
              <a:rPr lang="es-ES_tradnl" dirty="0" err="1" smtClean="0"/>
              <a:t>ferreteria</a:t>
            </a:r>
            <a:r>
              <a:rPr lang="es-ES_tradnl" dirty="0" smtClean="0"/>
              <a:t> “</a:t>
            </a:r>
            <a:r>
              <a:rPr lang="es-ES_tradnl" dirty="0" err="1" smtClean="0"/>
              <a:t>Articulos</a:t>
            </a:r>
            <a:r>
              <a:rPr lang="es-ES_tradnl" dirty="0" smtClean="0"/>
              <a:t> de limpieza”</a:t>
            </a:r>
          </a:p>
          <a:p>
            <a:r>
              <a:rPr lang="es-ES_tradnl" dirty="0" smtClean="0"/>
              <a:t>Herramientas don Max</a:t>
            </a:r>
          </a:p>
          <a:p>
            <a:r>
              <a:rPr lang="es-ES_tradnl" dirty="0" smtClean="0"/>
              <a:t>Casa García</a:t>
            </a:r>
          </a:p>
          <a:p>
            <a:r>
              <a:rPr lang="es-ES_tradnl" dirty="0" err="1" smtClean="0"/>
              <a:t>Ferreteria</a:t>
            </a:r>
            <a:r>
              <a:rPr lang="es-ES_tradnl" dirty="0" smtClean="0"/>
              <a:t> y acabados</a:t>
            </a:r>
          </a:p>
          <a:p>
            <a:r>
              <a:rPr lang="es-ES_tradnl" dirty="0" smtClean="0"/>
              <a:t>Herramientas el </a:t>
            </a:r>
            <a:r>
              <a:rPr lang="es-ES_tradnl" dirty="0" err="1" smtClean="0"/>
              <a:t>tiburon</a:t>
            </a:r>
            <a:endParaRPr lang="es-ES_tradnl" dirty="0" smtClean="0"/>
          </a:p>
          <a:p>
            <a:r>
              <a:rPr lang="es-ES_tradnl" dirty="0" err="1" smtClean="0"/>
              <a:t>Tlapaleria</a:t>
            </a:r>
            <a:r>
              <a:rPr lang="es-ES_tradnl" dirty="0" smtClean="0"/>
              <a:t> Bryan</a:t>
            </a:r>
          </a:p>
          <a:p>
            <a:r>
              <a:rPr lang="es-ES_tradnl" dirty="0" err="1" smtClean="0"/>
              <a:t>Ferreteria</a:t>
            </a:r>
            <a:r>
              <a:rPr lang="es-ES_tradnl" dirty="0" smtClean="0"/>
              <a:t> casa Ruiz</a:t>
            </a:r>
          </a:p>
          <a:p>
            <a:r>
              <a:rPr lang="es-ES_tradnl" dirty="0" err="1" smtClean="0"/>
              <a:t>Ferreteria</a:t>
            </a:r>
            <a:r>
              <a:rPr lang="es-ES_tradnl" dirty="0" smtClean="0"/>
              <a:t> Dani</a:t>
            </a:r>
          </a:p>
          <a:p>
            <a:r>
              <a:rPr lang="es-ES_tradnl" dirty="0" err="1" smtClean="0"/>
              <a:t>Tlapaleria</a:t>
            </a:r>
            <a:r>
              <a:rPr lang="es-ES_tradnl" dirty="0" smtClean="0"/>
              <a:t> Santa Anita</a:t>
            </a:r>
          </a:p>
          <a:p>
            <a:r>
              <a:rPr lang="es-ES_tradnl" dirty="0" smtClean="0"/>
              <a:t>Materiales para construcción del centro</a:t>
            </a:r>
          </a:p>
          <a:p>
            <a:r>
              <a:rPr lang="es-ES_tradnl" dirty="0" err="1" smtClean="0"/>
              <a:t>Tlapaleria</a:t>
            </a:r>
            <a:r>
              <a:rPr lang="es-ES_tradnl" dirty="0" smtClean="0"/>
              <a:t> y pinturas</a:t>
            </a:r>
          </a:p>
        </p:txBody>
      </p:sp>
    </p:spTree>
    <p:extLst>
      <p:ext uri="{BB962C8B-B14F-4D97-AF65-F5344CB8AC3E}">
        <p14:creationId xmlns:p14="http://schemas.microsoft.com/office/powerpoint/2010/main" val="2672049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Profeco</a:t>
            </a:r>
            <a:endParaRPr lang="es-ES" dirty="0"/>
          </a:p>
        </p:txBody>
      </p:sp>
      <p:sp>
        <p:nvSpPr>
          <p:cNvPr id="3" name="2 Marcador de contenido"/>
          <p:cNvSpPr>
            <a:spLocks noGrp="1"/>
          </p:cNvSpPr>
          <p:nvPr>
            <p:ph idx="1"/>
          </p:nvPr>
        </p:nvSpPr>
        <p:spPr/>
        <p:txBody>
          <a:bodyPr>
            <a:normAutofit fontScale="92500" lnSpcReduction="20000"/>
          </a:bodyPr>
          <a:lstStyle/>
          <a:p>
            <a:r>
              <a:rPr lang="es-ES_tradnl" dirty="0" smtClean="0"/>
              <a:t>Profeco </a:t>
            </a:r>
            <a:r>
              <a:rPr lang="es-ES" dirty="0"/>
              <a:t>a</a:t>
            </a:r>
            <a:r>
              <a:rPr lang="es-ES" dirty="0" smtClean="0"/>
              <a:t>nalizó </a:t>
            </a:r>
            <a:r>
              <a:rPr lang="es-ES" dirty="0"/>
              <a:t>53 </a:t>
            </a:r>
            <a:r>
              <a:rPr lang="es-ES" dirty="0" smtClean="0"/>
              <a:t>pinturas, </a:t>
            </a:r>
            <a:r>
              <a:rPr lang="es-ES" dirty="0"/>
              <a:t>adquiridas en el DF, Guadalajara y </a:t>
            </a:r>
            <a:r>
              <a:rPr lang="es-ES" dirty="0" smtClean="0"/>
              <a:t>Monterrey.</a:t>
            </a:r>
          </a:p>
          <a:p>
            <a:r>
              <a:rPr lang="es-ES" dirty="0"/>
              <a:t>Los resultados del estudio los agrupamos de la siguiente forma: </a:t>
            </a:r>
            <a:endParaRPr lang="es-ES" dirty="0" smtClean="0"/>
          </a:p>
          <a:p>
            <a:pPr lvl="1"/>
            <a:r>
              <a:rPr lang="es-ES" dirty="0" smtClean="0"/>
              <a:t>Información </a:t>
            </a:r>
            <a:r>
              <a:rPr lang="es-ES" dirty="0"/>
              <a:t>al consumidor. </a:t>
            </a:r>
            <a:endParaRPr lang="es-ES" dirty="0" smtClean="0"/>
          </a:p>
          <a:p>
            <a:pPr lvl="1"/>
            <a:r>
              <a:rPr lang="es-ES" dirty="0"/>
              <a:t>Estabilidad en el </a:t>
            </a:r>
            <a:r>
              <a:rPr lang="es-ES" dirty="0" smtClean="0"/>
              <a:t>envase</a:t>
            </a:r>
          </a:p>
          <a:p>
            <a:pPr lvl="1"/>
            <a:r>
              <a:rPr lang="es-ES_tradnl" dirty="0" smtClean="0"/>
              <a:t>Tiempo de secado al tacto</a:t>
            </a:r>
          </a:p>
          <a:p>
            <a:pPr lvl="1"/>
            <a:r>
              <a:rPr lang="es-ES" dirty="0"/>
              <a:t>Poder para </a:t>
            </a:r>
            <a:r>
              <a:rPr lang="es-ES" dirty="0" smtClean="0"/>
              <a:t>cubrir</a:t>
            </a:r>
          </a:p>
          <a:p>
            <a:pPr lvl="1"/>
            <a:r>
              <a:rPr lang="es-ES_tradnl" dirty="0" smtClean="0"/>
              <a:t>Resistencia a la </a:t>
            </a:r>
            <a:r>
              <a:rPr lang="es-ES_tradnl" dirty="0" err="1" smtClean="0"/>
              <a:t>interperie</a:t>
            </a:r>
            <a:endParaRPr lang="es-ES_tradnl" dirty="0" smtClean="0"/>
          </a:p>
          <a:p>
            <a:pPr lvl="1"/>
            <a:r>
              <a:rPr lang="es-ES" dirty="0"/>
              <a:t>Resistencia al desgaste por </a:t>
            </a:r>
            <a:r>
              <a:rPr lang="es-ES" dirty="0" smtClean="0"/>
              <a:t>lavado</a:t>
            </a:r>
          </a:p>
          <a:p>
            <a:pPr lvl="1"/>
            <a:r>
              <a:rPr lang="es-ES_tradnl" dirty="0" smtClean="0"/>
              <a:t>Brillo</a:t>
            </a:r>
            <a:endParaRPr lang="es-ES" dirty="0"/>
          </a:p>
        </p:txBody>
      </p:sp>
    </p:spTree>
    <p:extLst>
      <p:ext uri="{BB962C8B-B14F-4D97-AF65-F5344CB8AC3E}">
        <p14:creationId xmlns:p14="http://schemas.microsoft.com/office/powerpoint/2010/main" val="594582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692696"/>
            <a:ext cx="6486525" cy="1463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2169948"/>
            <a:ext cx="6486525" cy="1466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760" y="3636797"/>
            <a:ext cx="5190380" cy="1232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6453" y="4869160"/>
            <a:ext cx="6485688" cy="1285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95523" y="6236151"/>
            <a:ext cx="499110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54279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1658" y="1052736"/>
            <a:ext cx="6257925" cy="1266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658" y="2326935"/>
            <a:ext cx="6257925" cy="117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9758" y="3501008"/>
            <a:ext cx="6219825" cy="1323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4120" y="5445224"/>
            <a:ext cx="499110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636915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ES_tradnl" dirty="0" smtClean="0"/>
              <a:t>1. Estudio de mercado</a:t>
            </a:r>
            <a:endParaRPr lang="es-ES" dirty="0"/>
          </a:p>
        </p:txBody>
      </p:sp>
      <p:sp>
        <p:nvSpPr>
          <p:cNvPr id="6" name="5 Marcador de contenido"/>
          <p:cNvSpPr>
            <a:spLocks noGrp="1"/>
          </p:cNvSpPr>
          <p:nvPr>
            <p:ph idx="1"/>
          </p:nvPr>
        </p:nvSpPr>
        <p:spPr/>
        <p:txBody>
          <a:bodyPr/>
          <a:lstStyle/>
          <a:p>
            <a:pPr marL="68580" indent="0">
              <a:lnSpc>
                <a:spcPct val="250000"/>
              </a:lnSpc>
              <a:buNone/>
            </a:pPr>
            <a:r>
              <a:rPr lang="es-ES_tradnl" dirty="0" smtClean="0">
                <a:hlinkClick r:id="rId2" action="ppaction://hlinksldjump"/>
              </a:rPr>
              <a:t>1.1 Investigación de mercado</a:t>
            </a:r>
            <a:endParaRPr lang="es-ES_tradnl" dirty="0" smtClean="0"/>
          </a:p>
          <a:p>
            <a:pPr marL="68580" indent="0">
              <a:lnSpc>
                <a:spcPct val="250000"/>
              </a:lnSpc>
              <a:buNone/>
            </a:pPr>
            <a:r>
              <a:rPr lang="es-ES_tradnl" dirty="0" smtClean="0">
                <a:hlinkClick r:id="rId3" action="ppaction://hlinksldjump"/>
              </a:rPr>
              <a:t>1.2 Estrategia de mercados</a:t>
            </a:r>
            <a:endParaRPr lang="es-ES_tradnl" dirty="0" smtClean="0"/>
          </a:p>
          <a:p>
            <a:pPr marL="68580" indent="0">
              <a:lnSpc>
                <a:spcPct val="250000"/>
              </a:lnSpc>
              <a:buNone/>
            </a:pPr>
            <a:r>
              <a:rPr lang="es-ES_tradnl" dirty="0" smtClean="0">
                <a:hlinkClick r:id="rId4" action="ppaction://hlinksldjump"/>
              </a:rPr>
              <a:t>1.3 Proyección de ventas</a:t>
            </a:r>
            <a:endParaRPr lang="es-ES_tradnl" dirty="0" smtClean="0"/>
          </a:p>
        </p:txBody>
      </p:sp>
    </p:spTree>
    <p:extLst>
      <p:ext uri="{BB962C8B-B14F-4D97-AF65-F5344CB8AC3E}">
        <p14:creationId xmlns:p14="http://schemas.microsoft.com/office/powerpoint/2010/main" val="27333215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404664"/>
            <a:ext cx="7024744" cy="1143000"/>
          </a:xfrm>
        </p:spPr>
        <p:txBody>
          <a:bodyPr/>
          <a:lstStyle/>
          <a:p>
            <a:r>
              <a:rPr lang="es-ES_tradnl" dirty="0" smtClean="0"/>
              <a:t>Conclusiones</a:t>
            </a:r>
            <a:endParaRPr lang="es-ES" dirty="0"/>
          </a:p>
        </p:txBody>
      </p:sp>
      <p:sp>
        <p:nvSpPr>
          <p:cNvPr id="3" name="2 Marcador de contenido"/>
          <p:cNvSpPr>
            <a:spLocks noGrp="1"/>
          </p:cNvSpPr>
          <p:nvPr>
            <p:ph idx="1"/>
          </p:nvPr>
        </p:nvSpPr>
        <p:spPr>
          <a:xfrm>
            <a:off x="611560" y="2132856"/>
            <a:ext cx="8208912" cy="4248472"/>
          </a:xfrm>
        </p:spPr>
        <p:txBody>
          <a:bodyPr/>
          <a:lstStyle/>
          <a:p>
            <a:r>
              <a:rPr lang="es-ES_tradnl" dirty="0" smtClean="0"/>
              <a:t>Los precios se disparan</a:t>
            </a:r>
          </a:p>
          <a:p>
            <a:r>
              <a:rPr lang="es-ES_tradnl" dirty="0" smtClean="0"/>
              <a:t>Las de autoservicio no son tan durables (Chedraui, Color  Paint, Soriana, </a:t>
            </a:r>
            <a:r>
              <a:rPr lang="es-ES_tradnl" dirty="0" err="1" smtClean="0"/>
              <a:t>Tecnohogar</a:t>
            </a:r>
            <a:r>
              <a:rPr lang="es-ES_tradnl" dirty="0" smtClean="0"/>
              <a:t>, </a:t>
            </a:r>
            <a:r>
              <a:rPr lang="es-ES_tradnl" dirty="0" err="1" smtClean="0"/>
              <a:t>Pintacolor</a:t>
            </a:r>
            <a:r>
              <a:rPr lang="es-ES_tradnl" dirty="0" smtClean="0"/>
              <a:t>)</a:t>
            </a:r>
          </a:p>
          <a:p>
            <a:r>
              <a:rPr lang="es-ES_tradnl" dirty="0" smtClean="0"/>
              <a:t>Seguras y cumplidoras (nivel de Pb permitido)</a:t>
            </a:r>
          </a:p>
          <a:p>
            <a:r>
              <a:rPr lang="es-ES_tradnl" dirty="0" smtClean="0"/>
              <a:t>Negligentes con  su información </a:t>
            </a:r>
          </a:p>
          <a:p>
            <a:r>
              <a:rPr lang="es-ES_tradnl" dirty="0" smtClean="0"/>
              <a:t>Resisten a la </a:t>
            </a:r>
            <a:r>
              <a:rPr lang="es-ES_tradnl" dirty="0" err="1" smtClean="0"/>
              <a:t>interperie</a:t>
            </a:r>
            <a:endParaRPr lang="es-ES" dirty="0"/>
          </a:p>
        </p:txBody>
      </p:sp>
    </p:spTree>
    <p:extLst>
      <p:ext uri="{BB962C8B-B14F-4D97-AF65-F5344CB8AC3E}">
        <p14:creationId xmlns:p14="http://schemas.microsoft.com/office/powerpoint/2010/main" val="5532396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hlinkClick r:id="rId2" action="ppaction://hlinksldjump"/>
              </a:rPr>
              <a:t>1.2 Estrategia de mercados</a:t>
            </a:r>
            <a:endParaRPr lang="es-ES" dirty="0"/>
          </a:p>
        </p:txBody>
      </p:sp>
      <p:sp>
        <p:nvSpPr>
          <p:cNvPr id="3" name="2 Marcador de contenido"/>
          <p:cNvSpPr>
            <a:spLocks noGrp="1"/>
          </p:cNvSpPr>
          <p:nvPr>
            <p:ph idx="1"/>
          </p:nvPr>
        </p:nvSpPr>
        <p:spPr/>
        <p:txBody>
          <a:bodyPr/>
          <a:lstStyle/>
          <a:p>
            <a:r>
              <a:rPr lang="es-ES_tradnl" dirty="0" smtClean="0">
                <a:hlinkClick r:id="rId3" action="ppaction://hlinksldjump"/>
              </a:rPr>
              <a:t>1.2.1 	Análisis de usos, hábitos y preferencias del consumidor</a:t>
            </a:r>
            <a:endParaRPr lang="es-ES_tradnl" dirty="0" smtClean="0"/>
          </a:p>
          <a:p>
            <a:r>
              <a:rPr lang="es-ES_tradnl" dirty="0" smtClean="0">
                <a:hlinkClick r:id="rId4" action="ppaction://hlinksldjump"/>
              </a:rPr>
              <a:t>1.2.2	Ficha técnica de la encuesta</a:t>
            </a:r>
            <a:endParaRPr lang="es-ES_tradnl" dirty="0" smtClean="0"/>
          </a:p>
          <a:p>
            <a:r>
              <a:rPr lang="es-ES_tradnl" dirty="0" smtClean="0">
                <a:hlinkClick r:id="rId5" action="ppaction://hlinksldjump"/>
              </a:rPr>
              <a:t>1.2.3	Estrategia de producto</a:t>
            </a:r>
            <a:endParaRPr lang="es-ES_tradnl" dirty="0" smtClean="0"/>
          </a:p>
          <a:p>
            <a:r>
              <a:rPr lang="es-ES_tradnl" dirty="0" smtClean="0">
                <a:hlinkClick r:id="rId6" action="ppaction://hlinksldjump"/>
              </a:rPr>
              <a:t>1.2.4	Estrategia de precio</a:t>
            </a:r>
            <a:endParaRPr lang="es-ES_tradnl" dirty="0" smtClean="0"/>
          </a:p>
          <a:p>
            <a:r>
              <a:rPr lang="es-ES_tradnl" dirty="0" smtClean="0">
                <a:hlinkClick r:id="rId7" action="ppaction://hlinksldjump"/>
              </a:rPr>
              <a:t>1.2.5 	Estrategia  de comunicación</a:t>
            </a:r>
            <a:endParaRPr lang="es-ES" dirty="0"/>
          </a:p>
        </p:txBody>
      </p:sp>
    </p:spTree>
    <p:extLst>
      <p:ext uri="{BB962C8B-B14F-4D97-AF65-F5344CB8AC3E}">
        <p14:creationId xmlns:p14="http://schemas.microsoft.com/office/powerpoint/2010/main" val="7626118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1027664"/>
            <a:ext cx="7848872" cy="1143000"/>
          </a:xfrm>
        </p:spPr>
        <p:txBody>
          <a:bodyPr>
            <a:normAutofit fontScale="90000"/>
          </a:bodyPr>
          <a:lstStyle/>
          <a:p>
            <a:r>
              <a:rPr lang="es-ES_tradnl" dirty="0">
                <a:hlinkClick r:id="rId2" action="ppaction://hlinksldjump"/>
              </a:rPr>
              <a:t>1.2.1 	Análisis de usos, hábitos y preferencias del </a:t>
            </a:r>
            <a:r>
              <a:rPr lang="es-ES_tradnl" dirty="0" smtClean="0">
                <a:hlinkClick r:id="rId2" action="ppaction://hlinksldjump"/>
              </a:rPr>
              <a:t>consumidor</a:t>
            </a:r>
            <a:endParaRPr lang="es-ES" dirty="0"/>
          </a:p>
        </p:txBody>
      </p:sp>
      <p:sp>
        <p:nvSpPr>
          <p:cNvPr id="3" name="2 Marcador de contenido"/>
          <p:cNvSpPr>
            <a:spLocks noGrp="1"/>
          </p:cNvSpPr>
          <p:nvPr>
            <p:ph idx="1"/>
          </p:nvPr>
        </p:nvSpPr>
        <p:spPr/>
        <p:txBody>
          <a:bodyPr>
            <a:normAutofit/>
          </a:bodyPr>
          <a:lstStyle/>
          <a:p>
            <a:r>
              <a:rPr lang="es-ES" dirty="0"/>
              <a:t>En lo que a los clientes se refiere, en el caso de las empresas pequeñas y autónomos se corresponden principalmente con particulares que deciden decorar o reformar su vivienda o local. Las empresas de mayor tamaño suelen tener como clientes a empresas de decoración, etc. </a:t>
            </a:r>
            <a:endParaRPr lang="es-ES" dirty="0" smtClean="0"/>
          </a:p>
        </p:txBody>
      </p:sp>
    </p:spTree>
    <p:extLst>
      <p:ext uri="{BB962C8B-B14F-4D97-AF65-F5344CB8AC3E}">
        <p14:creationId xmlns:p14="http://schemas.microsoft.com/office/powerpoint/2010/main" val="31046939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608" y="1124744"/>
            <a:ext cx="7272808" cy="5184576"/>
          </a:xfrm>
        </p:spPr>
        <p:txBody>
          <a:bodyPr/>
          <a:lstStyle/>
          <a:p>
            <a:r>
              <a:rPr lang="es-ES" dirty="0"/>
              <a:t>Los clientes de la empresa de pintura, depende del tamaño de la empresa, pudiendo ser de diversos tipos: </a:t>
            </a:r>
            <a:endParaRPr lang="es-ES" dirty="0" smtClean="0"/>
          </a:p>
          <a:p>
            <a:endParaRPr lang="es-ES" dirty="0"/>
          </a:p>
          <a:p>
            <a:pPr lvl="1"/>
            <a:r>
              <a:rPr lang="es-ES_tradnl" dirty="0" smtClean="0"/>
              <a:t>Clientes particulares que solicitan los servicios de la empresa</a:t>
            </a:r>
          </a:p>
          <a:p>
            <a:pPr lvl="1"/>
            <a:r>
              <a:rPr lang="es-ES_tradnl" dirty="0" smtClean="0"/>
              <a:t>Grandes Clientes</a:t>
            </a:r>
          </a:p>
          <a:p>
            <a:pPr lvl="1"/>
            <a:r>
              <a:rPr lang="es-ES_tradnl" dirty="0" smtClean="0"/>
              <a:t>Colectivos tales como oficinas, grandes superficies, mercados, escuelas.</a:t>
            </a:r>
          </a:p>
          <a:p>
            <a:pPr lvl="1"/>
            <a:r>
              <a:rPr lang="es-ES_tradnl" dirty="0" smtClean="0"/>
              <a:t>Empresas de construcción</a:t>
            </a:r>
          </a:p>
          <a:p>
            <a:pPr lvl="1"/>
            <a:r>
              <a:rPr lang="es-ES_tradnl" dirty="0" smtClean="0"/>
              <a:t>Administración </a:t>
            </a:r>
            <a:r>
              <a:rPr lang="es-ES_tradnl" dirty="0" err="1" smtClean="0"/>
              <a:t>púlica</a:t>
            </a:r>
            <a:endParaRPr lang="es-ES" dirty="0"/>
          </a:p>
        </p:txBody>
      </p:sp>
    </p:spTree>
    <p:extLst>
      <p:ext uri="{BB962C8B-B14F-4D97-AF65-F5344CB8AC3E}">
        <p14:creationId xmlns:p14="http://schemas.microsoft.com/office/powerpoint/2010/main" val="32923314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908720"/>
            <a:ext cx="8568952" cy="1143000"/>
          </a:xfrm>
        </p:spPr>
        <p:txBody>
          <a:bodyPr>
            <a:normAutofit fontScale="90000"/>
          </a:bodyPr>
          <a:lstStyle/>
          <a:p>
            <a:r>
              <a:rPr lang="es-ES_tradnl" dirty="0" smtClean="0">
                <a:hlinkClick r:id="rId2" action="ppaction://hlinksldjump"/>
              </a:rPr>
              <a:t>1.2.2   Ficha </a:t>
            </a:r>
            <a:r>
              <a:rPr lang="es-ES_tradnl" dirty="0">
                <a:hlinkClick r:id="rId2" action="ppaction://hlinksldjump"/>
              </a:rPr>
              <a:t>técnica de la </a:t>
            </a:r>
            <a:r>
              <a:rPr lang="es-ES_tradnl" dirty="0" smtClean="0">
                <a:hlinkClick r:id="rId2" action="ppaction://hlinksldjump"/>
              </a:rPr>
              <a:t>encuesta</a:t>
            </a:r>
            <a:endParaRPr lang="es-ES" dirty="0"/>
          </a:p>
        </p:txBody>
      </p:sp>
      <p:sp>
        <p:nvSpPr>
          <p:cNvPr id="3" name="2 Marcador de contenido"/>
          <p:cNvSpPr>
            <a:spLocks noGrp="1"/>
          </p:cNvSpPr>
          <p:nvPr>
            <p:ph idx="1"/>
          </p:nvPr>
        </p:nvSpPr>
        <p:spPr>
          <a:xfrm>
            <a:off x="539552" y="2323652"/>
            <a:ext cx="7920880" cy="3508977"/>
          </a:xfrm>
        </p:spPr>
        <p:txBody>
          <a:bodyPr>
            <a:normAutofit/>
          </a:bodyPr>
          <a:lstStyle/>
          <a:p>
            <a:pPr algn="just"/>
            <a:r>
              <a:rPr lang="es-ES" dirty="0"/>
              <a:t>La encuesta será enfocada a los clientes potenciales de </a:t>
            </a:r>
            <a:r>
              <a:rPr lang="es-ES" dirty="0" err="1" smtClean="0"/>
              <a:t>Nopalini</a:t>
            </a:r>
            <a:r>
              <a:rPr lang="es-ES" dirty="0" smtClean="0"/>
              <a:t>, que </a:t>
            </a:r>
            <a:r>
              <a:rPr lang="es-ES" dirty="0"/>
              <a:t>cuenta con preguntas relacionadas </a:t>
            </a:r>
            <a:r>
              <a:rPr lang="es-ES" dirty="0" smtClean="0"/>
              <a:t>con la </a:t>
            </a:r>
            <a:r>
              <a:rPr lang="es-ES" dirty="0"/>
              <a:t>rotación del producto, cantidad de compra, medio por le cual obtiene el producto, importancia frente a la calidad, cumplimiento, atención, precio y funcionalidad, condiciones de pago, criterios a la hora de elección del producto y atención al cliente. </a:t>
            </a:r>
          </a:p>
        </p:txBody>
      </p:sp>
    </p:spTree>
    <p:extLst>
      <p:ext uri="{BB962C8B-B14F-4D97-AF65-F5344CB8AC3E}">
        <p14:creationId xmlns:p14="http://schemas.microsoft.com/office/powerpoint/2010/main" val="7338019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764704"/>
            <a:ext cx="7920880" cy="1143000"/>
          </a:xfrm>
        </p:spPr>
        <p:txBody>
          <a:bodyPr>
            <a:noAutofit/>
          </a:bodyPr>
          <a:lstStyle/>
          <a:p>
            <a:pPr algn="ctr"/>
            <a:r>
              <a:rPr lang="es-ES" sz="1800" b="1" dirty="0"/>
              <a:t>Formato De Encuesta </a:t>
            </a:r>
            <a:r>
              <a:rPr lang="es-ES" sz="1800" dirty="0" smtClean="0"/>
              <a:t/>
            </a:r>
            <a:br>
              <a:rPr lang="es-ES" sz="1800" dirty="0" smtClean="0"/>
            </a:br>
            <a:r>
              <a:rPr lang="es-ES" sz="1800" dirty="0" smtClean="0"/>
              <a:t>Fábrica </a:t>
            </a:r>
            <a:r>
              <a:rPr lang="es-ES" sz="1800" dirty="0"/>
              <a:t>de Pinturas </a:t>
            </a:r>
            <a:r>
              <a:rPr lang="es-ES" sz="1800" dirty="0" err="1" smtClean="0"/>
              <a:t>Nopalini</a:t>
            </a:r>
            <a:r>
              <a:rPr lang="es-ES" sz="1800" dirty="0" smtClean="0"/>
              <a:t>.</a:t>
            </a:r>
            <a:br>
              <a:rPr lang="es-ES" sz="1800" dirty="0" smtClean="0"/>
            </a:br>
            <a:r>
              <a:rPr lang="es-ES" sz="1800" dirty="0" smtClean="0"/>
              <a:t> </a:t>
            </a:r>
            <a:r>
              <a:rPr lang="es-ES" sz="1800" dirty="0"/>
              <a:t>Encuesta de investigación de mercados para la distribución de pinturas </a:t>
            </a:r>
            <a:r>
              <a:rPr lang="es-ES" sz="1800" dirty="0" smtClean="0"/>
              <a:t>a </a:t>
            </a:r>
            <a:r>
              <a:rPr lang="es-ES" sz="1800" dirty="0"/>
              <a:t>los clientes potenciales.</a:t>
            </a:r>
          </a:p>
        </p:txBody>
      </p:sp>
      <p:sp>
        <p:nvSpPr>
          <p:cNvPr id="3" name="2 Marcador de contenido"/>
          <p:cNvSpPr>
            <a:spLocks noGrp="1"/>
          </p:cNvSpPr>
          <p:nvPr>
            <p:ph idx="1"/>
          </p:nvPr>
        </p:nvSpPr>
        <p:spPr>
          <a:xfrm>
            <a:off x="683568" y="2060848"/>
            <a:ext cx="7776864" cy="4248472"/>
          </a:xfrm>
        </p:spPr>
        <p:txBody>
          <a:bodyPr>
            <a:normAutofit/>
          </a:bodyPr>
          <a:lstStyle/>
          <a:p>
            <a:pPr marL="68580" indent="0">
              <a:buNone/>
            </a:pPr>
            <a:r>
              <a:rPr lang="es-ES" sz="1600" dirty="0"/>
              <a:t>1. ¿Cada cuánto compra los productos ofrecidos por la Empresa </a:t>
            </a:r>
            <a:r>
              <a:rPr lang="es-ES" sz="1600" dirty="0" err="1" smtClean="0"/>
              <a:t>Nopalini</a:t>
            </a:r>
            <a:r>
              <a:rPr lang="es-ES" sz="1600" dirty="0" smtClean="0"/>
              <a:t>.? </a:t>
            </a:r>
            <a:r>
              <a:rPr lang="es-ES" sz="1600" dirty="0"/>
              <a:t>(rotación del producto) </a:t>
            </a:r>
          </a:p>
          <a:p>
            <a:pPr marL="68580" indent="0">
              <a:buNone/>
            </a:pPr>
            <a:r>
              <a:rPr lang="es-ES" sz="1600" dirty="0"/>
              <a:t>a. A diario. 	b. Semanal. 	c. Quincenal. 	d. Otro. </a:t>
            </a:r>
          </a:p>
          <a:p>
            <a:pPr marL="68580" indent="0">
              <a:buNone/>
            </a:pPr>
            <a:endParaRPr lang="es-ES" sz="1600" dirty="0" smtClean="0"/>
          </a:p>
          <a:p>
            <a:pPr marL="68580" indent="0">
              <a:buNone/>
            </a:pPr>
            <a:r>
              <a:rPr lang="es-ES" sz="1600" dirty="0" smtClean="0"/>
              <a:t>2</a:t>
            </a:r>
            <a:r>
              <a:rPr lang="es-ES" sz="1600" dirty="0"/>
              <a:t>. La cantidad pintura que usted compra es: </a:t>
            </a:r>
          </a:p>
          <a:p>
            <a:pPr marL="68580" indent="0">
              <a:buNone/>
            </a:pPr>
            <a:r>
              <a:rPr lang="es-ES" sz="1600" dirty="0"/>
              <a:t>a. Menos de 52 galones. 	b. Entre 53 y 152 galones. 	c. Entre 153 y 253 galones. </a:t>
            </a:r>
          </a:p>
          <a:p>
            <a:pPr marL="68580" indent="0">
              <a:buNone/>
            </a:pPr>
            <a:r>
              <a:rPr lang="es-ES" sz="1600" dirty="0"/>
              <a:t>d. Más de253 galones. </a:t>
            </a:r>
          </a:p>
          <a:p>
            <a:pPr marL="68580" indent="0">
              <a:buNone/>
            </a:pPr>
            <a:endParaRPr lang="es-ES" sz="1600" dirty="0" smtClean="0"/>
          </a:p>
          <a:p>
            <a:pPr marL="68580" indent="0">
              <a:buNone/>
            </a:pPr>
            <a:r>
              <a:rPr lang="es-ES" sz="1600" dirty="0" smtClean="0"/>
              <a:t>3</a:t>
            </a:r>
            <a:r>
              <a:rPr lang="es-ES" sz="1600" dirty="0"/>
              <a:t>. ¿Por qué medio realiza sus compras a la Empresa Universo </a:t>
            </a:r>
            <a:r>
              <a:rPr lang="es-ES" sz="1600" dirty="0" err="1"/>
              <a:t>Nopalini</a:t>
            </a:r>
            <a:r>
              <a:rPr lang="es-ES" sz="1600" dirty="0"/>
              <a:t>? </a:t>
            </a:r>
          </a:p>
          <a:p>
            <a:pPr marL="68580" indent="0">
              <a:buNone/>
            </a:pPr>
            <a:r>
              <a:rPr lang="es-ES" sz="1600" dirty="0"/>
              <a:t>a. En punto de fábrica.		 b. Vía telefónica.	 c. Otro.</a:t>
            </a:r>
          </a:p>
          <a:p>
            <a:pPr marL="68580" indent="0">
              <a:buNone/>
            </a:pPr>
            <a:endParaRPr lang="es-ES" sz="1600" dirty="0"/>
          </a:p>
        </p:txBody>
      </p:sp>
    </p:spTree>
    <p:extLst>
      <p:ext uri="{BB962C8B-B14F-4D97-AF65-F5344CB8AC3E}">
        <p14:creationId xmlns:p14="http://schemas.microsoft.com/office/powerpoint/2010/main" val="4698413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1052736"/>
            <a:ext cx="7848872" cy="3508977"/>
          </a:xfrm>
        </p:spPr>
        <p:txBody>
          <a:bodyPr>
            <a:normAutofit/>
          </a:bodyPr>
          <a:lstStyle/>
          <a:p>
            <a:pPr marL="68580" indent="0">
              <a:buNone/>
            </a:pPr>
            <a:r>
              <a:rPr lang="es-ES" sz="1600" dirty="0"/>
              <a:t>4. Al elegir el producto que compra a sus proveedores, de 1 a 5 siendo 1 la más baja calificación y 5 la más alta ¿Qué importancia da a los siguientes aspectos?</a:t>
            </a:r>
          </a:p>
          <a:p>
            <a:pPr marL="68580" indent="0">
              <a:buNone/>
            </a:pPr>
            <a:endParaRPr lang="es-ES" sz="1600" dirty="0"/>
          </a:p>
        </p:txBody>
      </p:sp>
      <p:pic>
        <p:nvPicPr>
          <p:cNvPr id="4" name="3 Imagen"/>
          <p:cNvPicPr/>
          <p:nvPr/>
        </p:nvPicPr>
        <p:blipFill rotWithShape="1">
          <a:blip r:embed="rId2"/>
          <a:srcRect l="27690" t="41093" r="28748" b="31301"/>
          <a:stretch/>
        </p:blipFill>
        <p:spPr bwMode="auto">
          <a:xfrm>
            <a:off x="755576" y="1854390"/>
            <a:ext cx="7632848" cy="1430594"/>
          </a:xfrm>
          <a:prstGeom prst="rect">
            <a:avLst/>
          </a:prstGeom>
          <a:ln>
            <a:noFill/>
          </a:ln>
          <a:extLst>
            <a:ext uri="{53640926-AAD7-44D8-BBD7-CCE9431645EC}">
              <a14:shadowObscured xmlns:a14="http://schemas.microsoft.com/office/drawing/2010/main"/>
            </a:ext>
          </a:extLst>
        </p:spPr>
      </p:pic>
      <p:sp>
        <p:nvSpPr>
          <p:cNvPr id="5" name="4 Rectángulo"/>
          <p:cNvSpPr/>
          <p:nvPr/>
        </p:nvSpPr>
        <p:spPr>
          <a:xfrm>
            <a:off x="778994" y="3717032"/>
            <a:ext cx="7416824" cy="2554545"/>
          </a:xfrm>
          <a:prstGeom prst="rect">
            <a:avLst/>
          </a:prstGeom>
        </p:spPr>
        <p:txBody>
          <a:bodyPr wrap="square">
            <a:spAutoFit/>
          </a:bodyPr>
          <a:lstStyle/>
          <a:p>
            <a:r>
              <a:rPr lang="es-ES" sz="1600" dirty="0"/>
              <a:t>5. ¿cuál es la condición de pago al momento de adquirir los productos ofrecidos por la empresa?</a:t>
            </a:r>
          </a:p>
          <a:p>
            <a:endParaRPr lang="es-ES" sz="1600" dirty="0" smtClean="0"/>
          </a:p>
          <a:p>
            <a:r>
              <a:rPr lang="es-ES" sz="1600" dirty="0" smtClean="0"/>
              <a:t> </a:t>
            </a:r>
            <a:r>
              <a:rPr lang="es-ES" sz="1600" dirty="0"/>
              <a:t>a. Contado. 	b. A 30 días. 	c. Entre 30 y 60 días. 	d. Mayor de 60 días.	 e. Otro.</a:t>
            </a:r>
          </a:p>
          <a:p>
            <a:endParaRPr lang="es-ES" sz="1600" dirty="0" smtClean="0"/>
          </a:p>
          <a:p>
            <a:r>
              <a:rPr lang="es-ES" sz="1600" dirty="0" smtClean="0"/>
              <a:t>6</a:t>
            </a:r>
            <a:r>
              <a:rPr lang="es-ES" sz="1600" dirty="0"/>
              <a:t>. ¿Qué criterios como distribuidor ha seguido para elegir los productos ofrecidos en el mercado (disolventes y Pinturas)?</a:t>
            </a:r>
          </a:p>
          <a:p>
            <a:endParaRPr lang="es-ES" sz="1600" dirty="0" smtClean="0"/>
          </a:p>
          <a:p>
            <a:r>
              <a:rPr lang="es-ES" sz="1600" dirty="0" smtClean="0"/>
              <a:t>a</a:t>
            </a:r>
            <a:r>
              <a:rPr lang="es-ES" sz="1600" dirty="0"/>
              <a:t>. Precio.	 b. Medios de pago.	 c. Calidad. 	d. Otro.</a:t>
            </a:r>
          </a:p>
        </p:txBody>
      </p:sp>
    </p:spTree>
    <p:extLst>
      <p:ext uri="{BB962C8B-B14F-4D97-AF65-F5344CB8AC3E}">
        <p14:creationId xmlns:p14="http://schemas.microsoft.com/office/powerpoint/2010/main" val="29037509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55576" y="908720"/>
            <a:ext cx="7704856" cy="3508977"/>
          </a:xfrm>
        </p:spPr>
        <p:txBody>
          <a:bodyPr>
            <a:normAutofit/>
          </a:bodyPr>
          <a:lstStyle/>
          <a:p>
            <a:pPr marL="68580" indent="0">
              <a:buNone/>
            </a:pPr>
            <a:r>
              <a:rPr lang="es-ES" sz="1600" dirty="0"/>
              <a:t>7. ¿Conoce usted algún producto cuya funcionalidad sea igual o similar a la del </a:t>
            </a:r>
            <a:r>
              <a:rPr lang="es-ES" sz="1600" dirty="0" err="1"/>
              <a:t>thinner</a:t>
            </a:r>
            <a:r>
              <a:rPr lang="es-ES" sz="1600" dirty="0"/>
              <a:t>? </a:t>
            </a:r>
          </a:p>
          <a:p>
            <a:pPr marL="68580" indent="0">
              <a:buNone/>
            </a:pPr>
            <a:r>
              <a:rPr lang="es-ES" sz="1600" dirty="0"/>
              <a:t>Si		. No.</a:t>
            </a:r>
          </a:p>
          <a:p>
            <a:pPr marL="68580" indent="0">
              <a:buNone/>
            </a:pPr>
            <a:endParaRPr lang="es-ES" sz="1600" dirty="0" smtClean="0"/>
          </a:p>
          <a:p>
            <a:pPr marL="68580" indent="0">
              <a:buNone/>
            </a:pPr>
            <a:endParaRPr lang="es-ES" sz="1600" dirty="0"/>
          </a:p>
          <a:p>
            <a:pPr marL="68580" indent="0">
              <a:buNone/>
            </a:pPr>
            <a:r>
              <a:rPr lang="es-ES" sz="1600" dirty="0" smtClean="0"/>
              <a:t>8</a:t>
            </a:r>
            <a:r>
              <a:rPr lang="es-ES" sz="1600" dirty="0"/>
              <a:t>. Como califica la atención del personal de </a:t>
            </a:r>
            <a:r>
              <a:rPr lang="es-ES" sz="1600" dirty="0" err="1"/>
              <a:t>Nopalini</a:t>
            </a:r>
            <a:r>
              <a:rPr lang="es-ES" sz="1600" dirty="0"/>
              <a:t>? </a:t>
            </a:r>
          </a:p>
          <a:p>
            <a:pPr marL="68580" indent="0">
              <a:buNone/>
            </a:pPr>
            <a:r>
              <a:rPr lang="es-ES" sz="1600" dirty="0"/>
              <a:t>a. Excelente. 	b. Buena. 	c. Regular. 	d. Mala.</a:t>
            </a:r>
          </a:p>
          <a:p>
            <a:pPr marL="68580" indent="0">
              <a:buNone/>
            </a:pPr>
            <a:endParaRPr lang="es-ES" sz="1600" dirty="0"/>
          </a:p>
        </p:txBody>
      </p:sp>
    </p:spTree>
    <p:extLst>
      <p:ext uri="{BB962C8B-B14F-4D97-AF65-F5344CB8AC3E}">
        <p14:creationId xmlns:p14="http://schemas.microsoft.com/office/powerpoint/2010/main" val="1328535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620688"/>
            <a:ext cx="7528682" cy="1143000"/>
          </a:xfrm>
        </p:spPr>
        <p:txBody>
          <a:bodyPr>
            <a:normAutofit fontScale="90000"/>
          </a:bodyPr>
          <a:lstStyle/>
          <a:p>
            <a:r>
              <a:rPr lang="es-ES_tradnl" dirty="0">
                <a:hlinkClick r:id="rId2" action="ppaction://hlinksldjump"/>
              </a:rPr>
              <a:t>1.2.3	Estrategia de </a:t>
            </a:r>
            <a:r>
              <a:rPr lang="es-ES_tradnl" dirty="0" smtClean="0">
                <a:hlinkClick r:id="rId2" action="ppaction://hlinksldjump"/>
              </a:rPr>
              <a:t>producto</a:t>
            </a:r>
            <a:endParaRPr lang="es-ES" dirty="0"/>
          </a:p>
        </p:txBody>
      </p:sp>
      <p:sp>
        <p:nvSpPr>
          <p:cNvPr id="3" name="2 Marcador de contenido"/>
          <p:cNvSpPr>
            <a:spLocks noGrp="1"/>
          </p:cNvSpPr>
          <p:nvPr>
            <p:ph idx="1"/>
          </p:nvPr>
        </p:nvSpPr>
        <p:spPr>
          <a:xfrm>
            <a:off x="755576" y="2323652"/>
            <a:ext cx="7704856" cy="3508977"/>
          </a:xfrm>
        </p:spPr>
        <p:txBody>
          <a:bodyPr>
            <a:normAutofit/>
          </a:bodyPr>
          <a:lstStyle/>
          <a:p>
            <a:pPr marL="68580" indent="0">
              <a:buNone/>
            </a:pPr>
            <a:r>
              <a:rPr lang="es-ES" sz="1600" dirty="0" smtClean="0"/>
              <a:t>Las </a:t>
            </a:r>
            <a:r>
              <a:rPr lang="es-ES" sz="1600" dirty="0"/>
              <a:t>principales líneas a seguir deben basarse en la diferenciación de la competencia en cuanto a la calidad de los productos que se usan y ofrecimiento de nuevas técnicas. Para ello pueden seguirse varias estrategias principales: </a:t>
            </a:r>
            <a:endParaRPr lang="es-ES" sz="1600" dirty="0" smtClean="0"/>
          </a:p>
          <a:p>
            <a:pPr marL="68580" indent="0">
              <a:buNone/>
            </a:pPr>
            <a:endParaRPr lang="es-ES" sz="1600" dirty="0" smtClean="0"/>
          </a:p>
          <a:p>
            <a:r>
              <a:rPr lang="es-ES" sz="1600" dirty="0" smtClean="0"/>
              <a:t>Introducción </a:t>
            </a:r>
            <a:r>
              <a:rPr lang="es-ES" sz="1600" dirty="0"/>
              <a:t>de </a:t>
            </a:r>
            <a:r>
              <a:rPr lang="es-ES" sz="1600" dirty="0" smtClean="0"/>
              <a:t>innovaciones(algo diferente a los demás, desarrollo tecnológico)</a:t>
            </a:r>
          </a:p>
          <a:p>
            <a:endParaRPr lang="es-ES" sz="1600" dirty="0" smtClean="0"/>
          </a:p>
          <a:p>
            <a:r>
              <a:rPr lang="es-ES" sz="1600" dirty="0" smtClean="0"/>
              <a:t>Especialización</a:t>
            </a:r>
            <a:r>
              <a:rPr lang="es-ES" sz="1600" dirty="0"/>
              <a:t> </a:t>
            </a:r>
            <a:r>
              <a:rPr lang="es-ES" sz="1600" dirty="0" smtClean="0"/>
              <a:t>(Pe Alta decoración)</a:t>
            </a:r>
          </a:p>
          <a:p>
            <a:endParaRPr lang="es-ES" sz="1600" dirty="0" smtClean="0"/>
          </a:p>
          <a:p>
            <a:r>
              <a:rPr lang="es-ES" sz="1600" dirty="0"/>
              <a:t>Coordinación y diversificación(servicio de la coordinación entre los distintos gremios que intervienen en una obra o </a:t>
            </a:r>
            <a:r>
              <a:rPr lang="es-ES" sz="1600" dirty="0" smtClean="0"/>
              <a:t>reforma</a:t>
            </a:r>
            <a:r>
              <a:rPr lang="es-ES" sz="1600" dirty="0"/>
              <a:t>)</a:t>
            </a:r>
          </a:p>
        </p:txBody>
      </p:sp>
    </p:spTree>
    <p:extLst>
      <p:ext uri="{BB962C8B-B14F-4D97-AF65-F5344CB8AC3E}">
        <p14:creationId xmlns:p14="http://schemas.microsoft.com/office/powerpoint/2010/main" val="1135649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a:hlinkClick r:id="rId2" action="ppaction://hlinksldjump"/>
              </a:rPr>
              <a:t>1.2.4	Estrategia de precio</a:t>
            </a:r>
            <a:r>
              <a:rPr lang="es-ES_tradnl" dirty="0"/>
              <a:t/>
            </a:r>
            <a:br>
              <a:rPr lang="es-ES_tradnl" dirty="0"/>
            </a:br>
            <a:endParaRPr lang="es-ES" dirty="0"/>
          </a:p>
        </p:txBody>
      </p:sp>
      <p:sp>
        <p:nvSpPr>
          <p:cNvPr id="3" name="2 Marcador de contenido"/>
          <p:cNvSpPr>
            <a:spLocks noGrp="1"/>
          </p:cNvSpPr>
          <p:nvPr>
            <p:ph idx="1"/>
          </p:nvPr>
        </p:nvSpPr>
        <p:spPr/>
        <p:txBody>
          <a:bodyPr/>
          <a:lstStyle/>
          <a:p>
            <a:r>
              <a:rPr lang="es-ES" dirty="0"/>
              <a:t>La estrategia de precios para una empresa como la que se desarrolla en este proyecto debe basarse ofrecer un servicio de calidad a precios competitivos. Por ello, la fijación de precios va a estar orientada en función de los precios de la competencia. </a:t>
            </a:r>
          </a:p>
        </p:txBody>
      </p:sp>
    </p:spTree>
    <p:extLst>
      <p:ext uri="{BB962C8B-B14F-4D97-AF65-F5344CB8AC3E}">
        <p14:creationId xmlns:p14="http://schemas.microsoft.com/office/powerpoint/2010/main" val="1805575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hlinkClick r:id="rId2" action="ppaction://hlinksldjump"/>
              </a:rPr>
              <a:t>1.1 Investigación de mercados</a:t>
            </a:r>
            <a:endParaRPr lang="es-ES" dirty="0"/>
          </a:p>
        </p:txBody>
      </p:sp>
      <p:sp>
        <p:nvSpPr>
          <p:cNvPr id="3" name="2 Marcador de contenido"/>
          <p:cNvSpPr>
            <a:spLocks noGrp="1"/>
          </p:cNvSpPr>
          <p:nvPr>
            <p:ph idx="1"/>
          </p:nvPr>
        </p:nvSpPr>
        <p:spPr/>
        <p:txBody>
          <a:bodyPr/>
          <a:lstStyle/>
          <a:p>
            <a:pPr marL="68580" indent="0">
              <a:lnSpc>
                <a:spcPct val="250000"/>
              </a:lnSpc>
              <a:buNone/>
            </a:pPr>
            <a:r>
              <a:rPr lang="es-ES_tradnl" dirty="0" smtClean="0">
                <a:hlinkClick r:id="rId3" action="ppaction://hlinksldjump"/>
              </a:rPr>
              <a:t>1.1.1	Análisis del mercado</a:t>
            </a:r>
            <a:endParaRPr lang="es-ES_tradnl" dirty="0" smtClean="0"/>
          </a:p>
          <a:p>
            <a:pPr marL="68580" indent="0">
              <a:lnSpc>
                <a:spcPct val="250000"/>
              </a:lnSpc>
              <a:buNone/>
            </a:pPr>
            <a:r>
              <a:rPr lang="es-ES_tradnl" dirty="0" smtClean="0">
                <a:hlinkClick r:id="rId4" action="ppaction://hlinksldjump"/>
              </a:rPr>
              <a:t>1.1.2	Categoría del producto</a:t>
            </a:r>
            <a:endParaRPr lang="es-ES_tradnl" dirty="0" smtClean="0"/>
          </a:p>
          <a:p>
            <a:pPr marL="68580" indent="0">
              <a:lnSpc>
                <a:spcPct val="250000"/>
              </a:lnSpc>
              <a:buNone/>
            </a:pPr>
            <a:r>
              <a:rPr lang="es-ES_tradnl" dirty="0" smtClean="0">
                <a:hlinkClick r:id="rId5" action="ppaction://hlinksldjump"/>
              </a:rPr>
              <a:t>1.1.3	Análisis de competencia</a:t>
            </a:r>
            <a:endParaRPr lang="es-ES" dirty="0"/>
          </a:p>
        </p:txBody>
      </p:sp>
    </p:spTree>
    <p:extLst>
      <p:ext uri="{BB962C8B-B14F-4D97-AF65-F5344CB8AC3E}">
        <p14:creationId xmlns:p14="http://schemas.microsoft.com/office/powerpoint/2010/main" val="41379228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62462" y="1844824"/>
            <a:ext cx="7776864" cy="2677656"/>
          </a:xfrm>
          <a:prstGeom prst="rect">
            <a:avLst/>
          </a:prstGeom>
          <a:noFill/>
        </p:spPr>
        <p:txBody>
          <a:bodyPr wrap="square" rtlCol="0">
            <a:spAutoFit/>
          </a:bodyPr>
          <a:lstStyle/>
          <a:p>
            <a:r>
              <a:rPr lang="es-MX" sz="2800" dirty="0" smtClean="0"/>
              <a:t>Hoy en día, la durabilidad de una pintura tiene un relación directamente proporcional con el precio del material en el mercado.</a:t>
            </a:r>
          </a:p>
          <a:p>
            <a:endParaRPr lang="es-MX" sz="2800" dirty="0"/>
          </a:p>
          <a:p>
            <a:r>
              <a:rPr lang="es-MX" sz="2800" dirty="0" smtClean="0"/>
              <a:t>El uso de pinturas finas resulta inaccesible para gente que no dispone muchos recursos.</a:t>
            </a:r>
            <a:endParaRPr lang="es-MX" sz="2800" dirty="0"/>
          </a:p>
        </p:txBody>
      </p:sp>
    </p:spTree>
    <p:extLst>
      <p:ext uri="{BB962C8B-B14F-4D97-AF65-F5344CB8AC3E}">
        <p14:creationId xmlns:p14="http://schemas.microsoft.com/office/powerpoint/2010/main" val="42654622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1700808"/>
            <a:ext cx="7344816" cy="3170099"/>
          </a:xfrm>
          <a:prstGeom prst="rect">
            <a:avLst/>
          </a:prstGeom>
        </p:spPr>
        <p:txBody>
          <a:bodyPr wrap="square">
            <a:spAutoFit/>
          </a:bodyPr>
          <a:lstStyle/>
          <a:p>
            <a:r>
              <a:rPr lang="es-MX" sz="2000" dirty="0"/>
              <a:t>U</a:t>
            </a:r>
            <a:r>
              <a:rPr lang="es-MX" sz="2000" dirty="0" smtClean="0"/>
              <a:t>na estrategia de precios es un marco de fijación de precios básico a largo plazo que establece el precio inicial para un producto y la dirección propuesta para los movimientos de precios a lo largo del ciclo de vida del producto.</a:t>
            </a:r>
          </a:p>
          <a:p>
            <a:endParaRPr lang="es-MX" sz="2000" dirty="0"/>
          </a:p>
          <a:p>
            <a:endParaRPr lang="es-MX" sz="2000" dirty="0" smtClean="0"/>
          </a:p>
          <a:p>
            <a:r>
              <a:rPr lang="es-MX" sz="2000" dirty="0" err="1" smtClean="0"/>
              <a:t>Nopalini</a:t>
            </a:r>
            <a:r>
              <a:rPr lang="es-MX" sz="2000" dirty="0" smtClean="0"/>
              <a:t> se basará en la estrategia </a:t>
            </a:r>
          </a:p>
          <a:p>
            <a:endParaRPr lang="es-MX" sz="2000" dirty="0"/>
          </a:p>
          <a:p>
            <a:r>
              <a:rPr lang="es-MX" sz="2000" b="1" dirty="0" smtClean="0"/>
              <a:t>«Estrategias </a:t>
            </a:r>
            <a:r>
              <a:rPr lang="es-MX" sz="2000" b="1" dirty="0"/>
              <a:t>de Precios de </a:t>
            </a:r>
            <a:r>
              <a:rPr lang="es-MX" sz="2000" b="1" dirty="0" smtClean="0"/>
              <a:t>Penetración</a:t>
            </a:r>
            <a:r>
              <a:rPr lang="es-MX" sz="2000" dirty="0" smtClean="0"/>
              <a:t>»</a:t>
            </a:r>
            <a:endParaRPr lang="es-MX" sz="2000" dirty="0"/>
          </a:p>
        </p:txBody>
      </p:sp>
    </p:spTree>
    <p:extLst>
      <p:ext uri="{BB962C8B-B14F-4D97-AF65-F5344CB8AC3E}">
        <p14:creationId xmlns:p14="http://schemas.microsoft.com/office/powerpoint/2010/main" val="22636370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27584" y="1101698"/>
            <a:ext cx="7632848" cy="4154984"/>
          </a:xfrm>
          <a:prstGeom prst="rect">
            <a:avLst/>
          </a:prstGeom>
        </p:spPr>
        <p:txBody>
          <a:bodyPr wrap="square">
            <a:spAutoFit/>
          </a:bodyPr>
          <a:lstStyle/>
          <a:p>
            <a:r>
              <a:rPr lang="es-MX" sz="2400" dirty="0" err="1" smtClean="0"/>
              <a:t>Nopalini</a:t>
            </a:r>
            <a:r>
              <a:rPr lang="es-MX" sz="2400" dirty="0" smtClean="0"/>
              <a:t> fijará un precio inicial bajo para conseguir una penetración de mercado rápida y eficaz.</a:t>
            </a:r>
          </a:p>
          <a:p>
            <a:endParaRPr lang="es-MX" sz="2400" dirty="0"/>
          </a:p>
          <a:p>
            <a:r>
              <a:rPr lang="es-MX" sz="2400" dirty="0" smtClean="0"/>
              <a:t>Atraerá rápidamente a un gran número de consumidores y conseguirá una gran cuota de mercado. </a:t>
            </a:r>
          </a:p>
          <a:p>
            <a:endParaRPr lang="es-MX" sz="2400" dirty="0" smtClean="0"/>
          </a:p>
          <a:p>
            <a:r>
              <a:rPr lang="es-MX" sz="2400" dirty="0" smtClean="0"/>
              <a:t>El elevado volumen de ventas reducirá los costes de producción, lo que permitirá a </a:t>
            </a:r>
            <a:r>
              <a:rPr lang="es-MX" sz="2400" dirty="0" err="1" smtClean="0"/>
              <a:t>Nopalini</a:t>
            </a:r>
            <a:r>
              <a:rPr lang="es-MX" sz="2400" dirty="0" smtClean="0"/>
              <a:t> bajar aún más sus precios.</a:t>
            </a:r>
            <a:endParaRPr lang="es-MX" sz="2400" dirty="0"/>
          </a:p>
        </p:txBody>
      </p:sp>
    </p:spTree>
    <p:extLst>
      <p:ext uri="{BB962C8B-B14F-4D97-AF65-F5344CB8AC3E}">
        <p14:creationId xmlns:p14="http://schemas.microsoft.com/office/powerpoint/2010/main" val="734124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1556792"/>
            <a:ext cx="7833286" cy="3416320"/>
          </a:xfrm>
          <a:prstGeom prst="rect">
            <a:avLst/>
          </a:prstGeom>
          <a:noFill/>
        </p:spPr>
        <p:txBody>
          <a:bodyPr wrap="square" rtlCol="0">
            <a:spAutoFit/>
          </a:bodyPr>
          <a:lstStyle/>
          <a:p>
            <a:r>
              <a:rPr lang="es-MX" sz="2400" dirty="0" smtClean="0"/>
              <a:t>¿Cómo lo lograremos?</a:t>
            </a:r>
          </a:p>
          <a:p>
            <a:endParaRPr lang="es-MX" sz="2400" dirty="0"/>
          </a:p>
          <a:p>
            <a:pPr marL="342900" indent="-342900">
              <a:buFont typeface="Arial" charset="0"/>
              <a:buChar char="•"/>
            </a:pPr>
            <a:r>
              <a:rPr lang="es-MX" sz="2400" i="1" dirty="0" smtClean="0"/>
              <a:t>Diferenciar </a:t>
            </a:r>
            <a:r>
              <a:rPr lang="es-MX" sz="2400" i="1" dirty="0" err="1" smtClean="0"/>
              <a:t>Nopalini</a:t>
            </a:r>
            <a:r>
              <a:rPr lang="es-MX" sz="2400" i="1" dirty="0" smtClean="0"/>
              <a:t> </a:t>
            </a:r>
            <a:r>
              <a:rPr lang="es-MX" sz="2400" i="1" dirty="0"/>
              <a:t>de los competidores con precios superiores</a:t>
            </a:r>
            <a:r>
              <a:rPr lang="es-MX" sz="2400" dirty="0" smtClean="0"/>
              <a:t>: transmitir </a:t>
            </a:r>
            <a:r>
              <a:rPr lang="es-MX" sz="2400" dirty="0"/>
              <a:t>una imagen de calidad o exclusividad a fin de captar los segmentos con mayor poder adquisitivo. </a:t>
            </a:r>
          </a:p>
          <a:p>
            <a:pPr marL="342900" indent="-342900">
              <a:buFont typeface="Arial" charset="0"/>
              <a:buChar char="•"/>
            </a:pPr>
            <a:endParaRPr lang="es-MX" sz="2400" i="1" dirty="0" smtClean="0"/>
          </a:p>
          <a:p>
            <a:pPr marL="342900" indent="-342900">
              <a:buFont typeface="Arial" charset="0"/>
              <a:buChar char="•"/>
            </a:pPr>
            <a:r>
              <a:rPr lang="es-MX" sz="2400" i="1" dirty="0" smtClean="0"/>
              <a:t>Diferenciar </a:t>
            </a:r>
            <a:r>
              <a:rPr lang="es-MX" sz="2400" i="1" dirty="0" err="1" smtClean="0"/>
              <a:t>Nopalini</a:t>
            </a:r>
            <a:r>
              <a:rPr lang="es-MX" sz="2400" i="1" dirty="0" smtClean="0"/>
              <a:t> </a:t>
            </a:r>
            <a:r>
              <a:rPr lang="es-MX" sz="2400" i="1" dirty="0"/>
              <a:t>de los competidores con </a:t>
            </a:r>
            <a:r>
              <a:rPr lang="es-MX" sz="2400" i="1"/>
              <a:t>precios </a:t>
            </a:r>
            <a:r>
              <a:rPr lang="es-MX" sz="2400" i="1" smtClean="0"/>
              <a:t>inferiores</a:t>
            </a:r>
            <a:endParaRPr lang="es-MX" sz="2400" dirty="0"/>
          </a:p>
        </p:txBody>
      </p:sp>
    </p:spTree>
    <p:extLst>
      <p:ext uri="{BB962C8B-B14F-4D97-AF65-F5344CB8AC3E}">
        <p14:creationId xmlns:p14="http://schemas.microsoft.com/office/powerpoint/2010/main" val="10280729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620688"/>
            <a:ext cx="8640960" cy="1143000"/>
          </a:xfrm>
        </p:spPr>
        <p:txBody>
          <a:bodyPr>
            <a:normAutofit fontScale="90000"/>
          </a:bodyPr>
          <a:lstStyle/>
          <a:p>
            <a:r>
              <a:rPr lang="es-ES_tradnl" dirty="0">
                <a:hlinkClick r:id="rId2" action="ppaction://hlinksldjump"/>
              </a:rPr>
              <a:t>1.2.5 	Estrategia  de </a:t>
            </a:r>
            <a:r>
              <a:rPr lang="es-ES_tradnl" dirty="0" smtClean="0">
                <a:hlinkClick r:id="rId2" action="ppaction://hlinksldjump"/>
              </a:rPr>
              <a:t>comunicación</a:t>
            </a:r>
            <a:endParaRPr lang="es-ES" dirty="0"/>
          </a:p>
        </p:txBody>
      </p:sp>
      <p:sp>
        <p:nvSpPr>
          <p:cNvPr id="3" name="2 Marcador de contenido"/>
          <p:cNvSpPr>
            <a:spLocks noGrp="1"/>
          </p:cNvSpPr>
          <p:nvPr>
            <p:ph idx="1"/>
          </p:nvPr>
        </p:nvSpPr>
        <p:spPr>
          <a:xfrm>
            <a:off x="539552" y="2323652"/>
            <a:ext cx="8136904" cy="3508977"/>
          </a:xfrm>
        </p:spPr>
        <p:txBody>
          <a:bodyPr>
            <a:normAutofit/>
          </a:bodyPr>
          <a:lstStyle/>
          <a:p>
            <a:r>
              <a:rPr lang="es-ES" sz="1800" dirty="0" smtClean="0"/>
              <a:t>En general, </a:t>
            </a:r>
            <a:r>
              <a:rPr lang="es-ES" sz="1800" dirty="0" err="1" smtClean="0"/>
              <a:t>Nopalini</a:t>
            </a:r>
            <a:r>
              <a:rPr lang="es-ES" sz="1800" dirty="0" smtClean="0"/>
              <a:t> se dará a conocer mediante guías </a:t>
            </a:r>
            <a:r>
              <a:rPr lang="es-ES" sz="1800" dirty="0"/>
              <a:t>informativas y otros medio locales, como cuñas de radio. </a:t>
            </a:r>
            <a:endParaRPr lang="es-ES" sz="1800" dirty="0" smtClean="0"/>
          </a:p>
          <a:p>
            <a:endParaRPr lang="es-ES" sz="1800" dirty="0" smtClean="0"/>
          </a:p>
          <a:p>
            <a:r>
              <a:rPr lang="es-ES" sz="1800" dirty="0" smtClean="0"/>
              <a:t>También </a:t>
            </a:r>
            <a:r>
              <a:rPr lang="es-ES" sz="1800" dirty="0"/>
              <a:t>hay que subrayar la efectividad de la difusión por parte de los propios clientes. Las pequeñas empresas se ven favorecidas en el contacto con clientes al trabajar en colaboración con otros </a:t>
            </a:r>
            <a:r>
              <a:rPr lang="es-ES" sz="1800" dirty="0" smtClean="0"/>
              <a:t>gremios</a:t>
            </a:r>
          </a:p>
          <a:p>
            <a:endParaRPr lang="es-ES_tradnl" sz="1800" dirty="0"/>
          </a:p>
          <a:p>
            <a:r>
              <a:rPr lang="es-ES_tradnl" sz="1800" dirty="0" smtClean="0"/>
              <a:t>Se deberá tener en cuenta:</a:t>
            </a:r>
          </a:p>
          <a:p>
            <a:pPr lvl="1"/>
            <a:r>
              <a:rPr lang="es-ES_tradnl" sz="1600" dirty="0" smtClean="0"/>
              <a:t>Atención a clientes</a:t>
            </a:r>
          </a:p>
          <a:p>
            <a:pPr lvl="1"/>
            <a:r>
              <a:rPr lang="es-ES_tradnl" sz="1600" dirty="0" smtClean="0"/>
              <a:t>Quejas y sugerencias</a:t>
            </a:r>
            <a:endParaRPr lang="es-ES" sz="1600" dirty="0"/>
          </a:p>
        </p:txBody>
      </p:sp>
    </p:spTree>
    <p:extLst>
      <p:ext uri="{BB962C8B-B14F-4D97-AF65-F5344CB8AC3E}">
        <p14:creationId xmlns:p14="http://schemas.microsoft.com/office/powerpoint/2010/main" val="40382446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83568" y="1700808"/>
            <a:ext cx="7920880" cy="4320480"/>
          </a:xfrm>
        </p:spPr>
        <p:txBody>
          <a:bodyPr>
            <a:normAutofit lnSpcReduction="10000"/>
          </a:bodyPr>
          <a:lstStyle/>
          <a:p>
            <a:r>
              <a:rPr lang="es-MX" dirty="0"/>
              <a:t>La estrategia autonómica y corporativa de </a:t>
            </a:r>
            <a:r>
              <a:rPr lang="es-MX" dirty="0" err="1"/>
              <a:t>Nopalini</a:t>
            </a:r>
            <a:r>
              <a:rPr lang="es-MX" dirty="0"/>
              <a:t> se comunicará aportando mejor información interna para los empleados y con una reducida comunicación pública, lo más sincera y abierta posible, partiendo de la novedad de reconocer errores.</a:t>
            </a:r>
          </a:p>
          <a:p>
            <a:endParaRPr lang="es-MX" dirty="0"/>
          </a:p>
          <a:p>
            <a:r>
              <a:rPr lang="es-MX" dirty="0"/>
              <a:t>Estrategia de expansión:</a:t>
            </a:r>
          </a:p>
          <a:p>
            <a:endParaRPr lang="es-MX" dirty="0"/>
          </a:p>
          <a:p>
            <a:pPr lvl="1"/>
            <a:r>
              <a:rPr lang="es-MX" dirty="0"/>
              <a:t>Mediante redes sociales (Facebook)</a:t>
            </a:r>
          </a:p>
          <a:p>
            <a:pPr lvl="1"/>
            <a:r>
              <a:rPr lang="es-MX" dirty="0"/>
              <a:t>Spots en radio</a:t>
            </a:r>
          </a:p>
          <a:p>
            <a:endParaRPr lang="es-ES" dirty="0"/>
          </a:p>
        </p:txBody>
      </p:sp>
    </p:spTree>
    <p:extLst>
      <p:ext uri="{BB962C8B-B14F-4D97-AF65-F5344CB8AC3E}">
        <p14:creationId xmlns:p14="http://schemas.microsoft.com/office/powerpoint/2010/main" val="22036623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hlinkClick r:id="rId2" action="ppaction://hlinksldjump"/>
              </a:rPr>
              <a:t>1.3 Proyección de ventas</a:t>
            </a:r>
            <a:endParaRPr lang="es-ES" dirty="0"/>
          </a:p>
        </p:txBody>
      </p:sp>
      <p:sp>
        <p:nvSpPr>
          <p:cNvPr id="3" name="2 Marcador de contenido"/>
          <p:cNvSpPr>
            <a:spLocks noGrp="1"/>
          </p:cNvSpPr>
          <p:nvPr>
            <p:ph idx="1"/>
          </p:nvPr>
        </p:nvSpPr>
        <p:spPr/>
        <p:txBody>
          <a:bodyPr/>
          <a:lstStyle/>
          <a:p>
            <a:pPr marL="68580" indent="0">
              <a:buNone/>
            </a:pPr>
            <a:r>
              <a:rPr lang="es-ES_tradnl" dirty="0" smtClean="0">
                <a:hlinkClick r:id="rId3" action="ppaction://hlinksldjump"/>
              </a:rPr>
              <a:t>1.3.1	Estimado de venta</a:t>
            </a:r>
            <a:endParaRPr lang="es-ES_tradnl" dirty="0" smtClean="0"/>
          </a:p>
          <a:p>
            <a:pPr marL="68580" indent="0">
              <a:buNone/>
            </a:pPr>
            <a:endParaRPr lang="es-ES_tradnl" dirty="0" smtClean="0">
              <a:hlinkClick r:id="rId4" action="ppaction://hlinksldjump"/>
            </a:endParaRPr>
          </a:p>
          <a:p>
            <a:pPr marL="68580" indent="0">
              <a:buNone/>
            </a:pPr>
            <a:r>
              <a:rPr lang="es-ES_tradnl" dirty="0" smtClean="0">
                <a:hlinkClick r:id="rId4" action="ppaction://hlinksldjump"/>
              </a:rPr>
              <a:t>1.3.2	Posibles clientes</a:t>
            </a:r>
            <a:endParaRPr lang="es-ES" dirty="0"/>
          </a:p>
        </p:txBody>
      </p:sp>
    </p:spTree>
    <p:extLst>
      <p:ext uri="{BB962C8B-B14F-4D97-AF65-F5344CB8AC3E}">
        <p14:creationId xmlns:p14="http://schemas.microsoft.com/office/powerpoint/2010/main" val="15130956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980728"/>
            <a:ext cx="7024744" cy="1143000"/>
          </a:xfrm>
        </p:spPr>
        <p:txBody>
          <a:bodyPr>
            <a:normAutofit/>
          </a:bodyPr>
          <a:lstStyle/>
          <a:p>
            <a:r>
              <a:rPr lang="es-ES_tradnl" dirty="0">
                <a:hlinkClick r:id="rId2" action="ppaction://hlinksldjump"/>
              </a:rPr>
              <a:t>1.3.1	Estimado de </a:t>
            </a:r>
            <a:r>
              <a:rPr lang="es-ES_tradnl" dirty="0" smtClean="0">
                <a:hlinkClick r:id="rId2" action="ppaction://hlinksldjump"/>
              </a:rPr>
              <a:t>venta</a:t>
            </a:r>
            <a:endParaRPr lang="es-ES" dirty="0"/>
          </a:p>
        </p:txBody>
      </p:sp>
      <p:sp>
        <p:nvSpPr>
          <p:cNvPr id="3" name="2 Marcador de contenido"/>
          <p:cNvSpPr>
            <a:spLocks noGrp="1"/>
          </p:cNvSpPr>
          <p:nvPr>
            <p:ph idx="1"/>
          </p:nvPr>
        </p:nvSpPr>
        <p:spPr/>
        <p:txBody>
          <a:bodyPr>
            <a:normAutofit lnSpcReduction="10000"/>
          </a:bodyPr>
          <a:lstStyle/>
          <a:p>
            <a:r>
              <a:rPr lang="es-ES_tradnl" dirty="0" smtClean="0"/>
              <a:t>Análisis de la demanda; demostrar y cuantificar la existencia de individuos o entidades organizadas que sean consumidores o posibles usuarios de </a:t>
            </a:r>
            <a:r>
              <a:rPr lang="es-ES_tradnl" dirty="0" err="1" smtClean="0"/>
              <a:t>Nopalini</a:t>
            </a:r>
            <a:r>
              <a:rPr lang="es-ES_tradnl" dirty="0" smtClean="0"/>
              <a:t>.</a:t>
            </a:r>
          </a:p>
          <a:p>
            <a:r>
              <a:rPr lang="es-ES_tradnl" dirty="0" smtClean="0"/>
              <a:t>Se deben tener en cuenta aspectos como cuantificación de la demanda actual, demanda potencial y demanda </a:t>
            </a:r>
            <a:r>
              <a:rPr lang="es-ES_tradnl" dirty="0" err="1" smtClean="0"/>
              <a:t>furuta</a:t>
            </a:r>
            <a:r>
              <a:rPr lang="es-ES_tradnl" dirty="0" smtClean="0"/>
              <a:t> de acuerdo a los resultados de la proyección</a:t>
            </a:r>
            <a:endParaRPr lang="es-ES" dirty="0"/>
          </a:p>
        </p:txBody>
      </p:sp>
    </p:spTree>
    <p:extLst>
      <p:ext uri="{BB962C8B-B14F-4D97-AF65-F5344CB8AC3E}">
        <p14:creationId xmlns:p14="http://schemas.microsoft.com/office/powerpoint/2010/main" val="11902150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hlinkClick r:id="rId2" action="ppaction://hlinksldjump"/>
              </a:rPr>
              <a:t>1.3.2 Posibles clientes</a:t>
            </a:r>
            <a:endParaRPr lang="es-ES" dirty="0"/>
          </a:p>
        </p:txBody>
      </p:sp>
      <p:sp>
        <p:nvSpPr>
          <p:cNvPr id="3" name="2 Marcador de contenido"/>
          <p:cNvSpPr>
            <a:spLocks noGrp="1"/>
          </p:cNvSpPr>
          <p:nvPr>
            <p:ph idx="1"/>
          </p:nvPr>
        </p:nvSpPr>
        <p:spPr/>
        <p:txBody>
          <a:bodyPr>
            <a:normAutofit/>
          </a:bodyPr>
          <a:lstStyle/>
          <a:p>
            <a:endParaRPr lang="es-ES" sz="1800" dirty="0" smtClean="0"/>
          </a:p>
          <a:p>
            <a:endParaRPr lang="es-ES" sz="1800" dirty="0"/>
          </a:p>
          <a:p>
            <a:r>
              <a:rPr lang="es-ES" sz="1800" dirty="0" smtClean="0"/>
              <a:t>Un </a:t>
            </a:r>
            <a:r>
              <a:rPr lang="es-ES" sz="1800" dirty="0"/>
              <a:t>factor importante para captar nuevos clientes es el reconocimiento del trabajo bien hecho, la recomendaciones de otros clientes o colegas, y los años de experiencia. El cliente es cada vez más exigente en cuanto al cumplimiento de plazos para finalizar la obra, la limpieza y la calidad de la obra realizada. Los clientes de este sector son de la zona de la provincia.</a:t>
            </a:r>
          </a:p>
        </p:txBody>
      </p:sp>
    </p:spTree>
    <p:extLst>
      <p:ext uri="{BB962C8B-B14F-4D97-AF65-F5344CB8AC3E}">
        <p14:creationId xmlns:p14="http://schemas.microsoft.com/office/powerpoint/2010/main" val="27999236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1412776"/>
            <a:ext cx="7776864" cy="3508977"/>
          </a:xfrm>
        </p:spPr>
        <p:txBody>
          <a:bodyPr>
            <a:noAutofit/>
          </a:bodyPr>
          <a:lstStyle/>
          <a:p>
            <a:r>
              <a:rPr lang="es-ES_tradnl" sz="1800" dirty="0" smtClean="0"/>
              <a:t>Se considerará:</a:t>
            </a:r>
          </a:p>
          <a:p>
            <a:pPr marL="68580" indent="0">
              <a:buNone/>
            </a:pPr>
            <a:endParaRPr lang="es-ES" sz="1800" dirty="0" smtClean="0"/>
          </a:p>
          <a:p>
            <a:pPr marL="68580" indent="0">
              <a:buNone/>
            </a:pPr>
            <a:r>
              <a:rPr lang="es-MX" sz="1800" dirty="0"/>
              <a:t>De acuerdo a lo establecido, en un principio, </a:t>
            </a:r>
            <a:r>
              <a:rPr lang="es-MX" sz="1800" dirty="0" err="1"/>
              <a:t>Nopalini</a:t>
            </a:r>
            <a:r>
              <a:rPr lang="es-MX" sz="1800" dirty="0"/>
              <a:t> ofrecerá su producto a la comunidad San Rafael </a:t>
            </a:r>
            <a:r>
              <a:rPr lang="es-MX" sz="1800" dirty="0" err="1"/>
              <a:t>Tlanalapan</a:t>
            </a:r>
            <a:r>
              <a:rPr lang="es-MX" sz="1800" dirty="0"/>
              <a:t>, por medio de promoción del producto, se pretende llegar a los alrededores de la comunidad para posteriormente colocarse como un producto reconocido a nivel regional.</a:t>
            </a:r>
          </a:p>
          <a:p>
            <a:pPr marL="68580" indent="0">
              <a:buNone/>
            </a:pPr>
            <a:endParaRPr lang="es-ES" sz="1800" dirty="0" smtClean="0"/>
          </a:p>
          <a:p>
            <a:pPr marL="68580" indent="0">
              <a:buNone/>
            </a:pPr>
            <a:r>
              <a:rPr lang="es-ES" sz="1800" dirty="0" smtClean="0"/>
              <a:t>La </a:t>
            </a:r>
            <a:r>
              <a:rPr lang="es-ES" sz="1800" dirty="0"/>
              <a:t>Comunidad de San Rafael </a:t>
            </a:r>
            <a:r>
              <a:rPr lang="es-ES" sz="1800" dirty="0" err="1"/>
              <a:t>Tlanalapan</a:t>
            </a:r>
            <a:r>
              <a:rPr lang="es-ES" sz="1800" dirty="0"/>
              <a:t> </a:t>
            </a:r>
            <a:r>
              <a:rPr lang="es-ES" sz="1800" dirty="0" smtClean="0"/>
              <a:t>que cuenta con </a:t>
            </a:r>
            <a:r>
              <a:rPr lang="es-ES" sz="1800" dirty="0"/>
              <a:t>3 </a:t>
            </a:r>
            <a:r>
              <a:rPr lang="es-ES" sz="1800" dirty="0" err="1"/>
              <a:t>subzonas</a:t>
            </a:r>
            <a:r>
              <a:rPr lang="es-ES" sz="1800" dirty="0"/>
              <a:t> de denominación de origen: </a:t>
            </a:r>
            <a:endParaRPr lang="es-ES" sz="1800" dirty="0" smtClean="0"/>
          </a:p>
          <a:p>
            <a:pPr marL="68580" indent="0">
              <a:buNone/>
            </a:pPr>
            <a:endParaRPr lang="es-ES" sz="1800" dirty="0"/>
          </a:p>
          <a:p>
            <a:pPr lvl="1"/>
            <a:r>
              <a:rPr lang="es-ES_tradnl" sz="1600" dirty="0"/>
              <a:t>“Barrio Texmelucan”</a:t>
            </a:r>
          </a:p>
          <a:p>
            <a:pPr lvl="1"/>
            <a:r>
              <a:rPr lang="es-ES_tradnl" sz="1600" dirty="0"/>
              <a:t>“Barrio el Ángel”</a:t>
            </a:r>
          </a:p>
          <a:p>
            <a:pPr lvl="1"/>
            <a:r>
              <a:rPr lang="es-ES_tradnl" sz="1600" dirty="0"/>
              <a:t>“Barrio </a:t>
            </a:r>
            <a:r>
              <a:rPr lang="es-ES_tradnl" sz="1600" dirty="0" err="1"/>
              <a:t>Tlanalapan</a:t>
            </a:r>
            <a:r>
              <a:rPr lang="es-ES_tradnl" sz="1600" dirty="0"/>
              <a:t>”</a:t>
            </a:r>
            <a:endParaRPr lang="es-ES" sz="1600" dirty="0"/>
          </a:p>
          <a:p>
            <a:endParaRPr lang="es-ES" sz="1800" dirty="0"/>
          </a:p>
        </p:txBody>
      </p:sp>
    </p:spTree>
    <p:extLst>
      <p:ext uri="{BB962C8B-B14F-4D97-AF65-F5344CB8AC3E}">
        <p14:creationId xmlns:p14="http://schemas.microsoft.com/office/powerpoint/2010/main" val="5069438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548680"/>
            <a:ext cx="7024744" cy="1143000"/>
          </a:xfrm>
        </p:spPr>
        <p:txBody>
          <a:bodyPr/>
          <a:lstStyle/>
          <a:p>
            <a:r>
              <a:rPr lang="es-ES_tradnl" dirty="0" smtClean="0">
                <a:hlinkClick r:id="rId2" action="ppaction://hlinksldjump"/>
              </a:rPr>
              <a:t>1.1.1Análisis de mercado</a:t>
            </a:r>
            <a:endParaRPr lang="es-ES" dirty="0"/>
          </a:p>
        </p:txBody>
      </p:sp>
      <p:sp>
        <p:nvSpPr>
          <p:cNvPr id="3" name="2 Marcador de contenido"/>
          <p:cNvSpPr>
            <a:spLocks noGrp="1"/>
          </p:cNvSpPr>
          <p:nvPr>
            <p:ph idx="1"/>
          </p:nvPr>
        </p:nvSpPr>
        <p:spPr>
          <a:xfrm>
            <a:off x="395536" y="2132856"/>
            <a:ext cx="8280920" cy="3508977"/>
          </a:xfrm>
        </p:spPr>
        <p:txBody>
          <a:bodyPr>
            <a:normAutofit fontScale="92500"/>
          </a:bodyPr>
          <a:lstStyle/>
          <a:p>
            <a:r>
              <a:rPr lang="es-ES" dirty="0"/>
              <a:t>Los mercados están compuestos por compradores que entre sí se diferencian de una o varias maneras. Pueden diferenciarse en función de sus deseos, de sus recursos, de su situación geográfica, de sus actitudes de compra y de sus prácticas de compra. Mediante la segmentación de mercado, las empresas dividen mercados grandes y heterogéneos en segmentos más reducidos a los que se puede llegar de forma más eficaz con productos y servicios que satisfagan las necesidades exclusivas de cada uno.</a:t>
            </a:r>
          </a:p>
        </p:txBody>
      </p:sp>
    </p:spTree>
    <p:extLst>
      <p:ext uri="{BB962C8B-B14F-4D97-AF65-F5344CB8AC3E}">
        <p14:creationId xmlns:p14="http://schemas.microsoft.com/office/powerpoint/2010/main" val="24070702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608" y="1124744"/>
            <a:ext cx="6777317" cy="3508977"/>
          </a:xfrm>
        </p:spPr>
        <p:txBody>
          <a:bodyPr/>
          <a:lstStyle/>
          <a:p>
            <a:r>
              <a:rPr lang="es-ES" dirty="0"/>
              <a:t>Con el análisis de mercado lo que se pretende es obtener información exhaustiva para desarrollar el proyecto, de forma que se pueda estimar su viabilidad  anticipadamente.</a:t>
            </a:r>
          </a:p>
          <a:p>
            <a:endParaRPr lang="es-ES" dirty="0"/>
          </a:p>
        </p:txBody>
      </p:sp>
    </p:spTree>
    <p:extLst>
      <p:ext uri="{BB962C8B-B14F-4D97-AF65-F5344CB8AC3E}">
        <p14:creationId xmlns:p14="http://schemas.microsoft.com/office/powerpoint/2010/main" val="29996749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Mercado</a:t>
            </a:r>
            <a:endParaRPr lang="es-ES" dirty="0"/>
          </a:p>
        </p:txBody>
      </p:sp>
      <p:sp>
        <p:nvSpPr>
          <p:cNvPr id="3" name="2 Marcador de contenido"/>
          <p:cNvSpPr>
            <a:spLocks noGrp="1"/>
          </p:cNvSpPr>
          <p:nvPr>
            <p:ph idx="1"/>
          </p:nvPr>
        </p:nvSpPr>
        <p:spPr/>
        <p:txBody>
          <a:bodyPr/>
          <a:lstStyle/>
          <a:p>
            <a:pPr marL="68580" indent="0">
              <a:buNone/>
            </a:pPr>
            <a:r>
              <a:rPr lang="es-ES" dirty="0"/>
              <a:t>En la Comunidad de </a:t>
            </a:r>
            <a:r>
              <a:rPr lang="es-ES" dirty="0" smtClean="0"/>
              <a:t>San Rafael </a:t>
            </a:r>
            <a:r>
              <a:rPr lang="es-ES" dirty="0" err="1" smtClean="0"/>
              <a:t>Tlanalapan</a:t>
            </a:r>
            <a:r>
              <a:rPr lang="es-ES" dirty="0" smtClean="0"/>
              <a:t> </a:t>
            </a:r>
            <a:r>
              <a:rPr lang="es-ES" dirty="0"/>
              <a:t>hay </a:t>
            </a:r>
            <a:r>
              <a:rPr lang="es-ES" dirty="0" smtClean="0"/>
              <a:t>3 </a:t>
            </a:r>
            <a:r>
              <a:rPr lang="es-ES" dirty="0" err="1"/>
              <a:t>subzonas</a:t>
            </a:r>
            <a:r>
              <a:rPr lang="es-ES" dirty="0"/>
              <a:t> de denominación </a:t>
            </a:r>
            <a:r>
              <a:rPr lang="es-ES" dirty="0" smtClean="0"/>
              <a:t>de origen: </a:t>
            </a:r>
          </a:p>
          <a:p>
            <a:r>
              <a:rPr lang="es-ES_tradnl" dirty="0" smtClean="0"/>
              <a:t>“Barrio Texmelucan”</a:t>
            </a:r>
          </a:p>
          <a:p>
            <a:r>
              <a:rPr lang="es-ES_tradnl" dirty="0" smtClean="0"/>
              <a:t>“Barrio el Ángel”</a:t>
            </a:r>
          </a:p>
          <a:p>
            <a:r>
              <a:rPr lang="es-ES_tradnl" dirty="0" smtClean="0"/>
              <a:t>“Barrio </a:t>
            </a:r>
            <a:r>
              <a:rPr lang="es-ES_tradnl" dirty="0" err="1" smtClean="0"/>
              <a:t>Tlanalapan</a:t>
            </a:r>
            <a:r>
              <a:rPr lang="es-ES_tradnl" dirty="0" smtClean="0"/>
              <a:t>”</a:t>
            </a:r>
            <a:endParaRPr lang="es-ES" dirty="0"/>
          </a:p>
        </p:txBody>
      </p:sp>
    </p:spTree>
    <p:extLst>
      <p:ext uri="{BB962C8B-B14F-4D97-AF65-F5344CB8AC3E}">
        <p14:creationId xmlns:p14="http://schemas.microsoft.com/office/powerpoint/2010/main" val="34873012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027664"/>
            <a:ext cx="8676456" cy="1143000"/>
          </a:xfrm>
        </p:spPr>
        <p:txBody>
          <a:bodyPr>
            <a:normAutofit fontScale="90000"/>
          </a:bodyPr>
          <a:lstStyle/>
          <a:p>
            <a:r>
              <a:rPr lang="es-ES" dirty="0"/>
              <a:t>Principales variables de la segmentación. Mercados de consumo </a:t>
            </a:r>
            <a:r>
              <a:rPr lang="es-ES" dirty="0" smtClean="0"/>
              <a:t>de </a:t>
            </a:r>
            <a:r>
              <a:rPr lang="es-ES" dirty="0" err="1" smtClean="0"/>
              <a:t>Nopalini</a:t>
            </a:r>
            <a:endParaRPr lang="es-ES"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642757499"/>
              </p:ext>
            </p:extLst>
          </p:nvPr>
        </p:nvGraphicFramePr>
        <p:xfrm>
          <a:off x="1259632" y="2324098"/>
          <a:ext cx="6048672" cy="4201252"/>
        </p:xfrm>
        <a:graphic>
          <a:graphicData uri="http://schemas.openxmlformats.org/drawingml/2006/table">
            <a:tbl>
              <a:tblPr>
                <a:tableStyleId>{5C22544A-7EE6-4342-B048-85BDC9FD1C3A}</a:tableStyleId>
              </a:tblPr>
              <a:tblGrid>
                <a:gridCol w="2560827"/>
                <a:gridCol w="3487845"/>
              </a:tblGrid>
              <a:tr h="186525">
                <a:tc>
                  <a:txBody>
                    <a:bodyPr/>
                    <a:lstStyle/>
                    <a:p>
                      <a:pPr algn="l" fontAlgn="b"/>
                      <a:r>
                        <a:rPr lang="es-ES" sz="900" u="none" strike="noStrike" dirty="0">
                          <a:effectLst/>
                        </a:rPr>
                        <a:t>Geográficas</a:t>
                      </a:r>
                      <a:endParaRPr lang="es-ES" sz="900" b="1" i="0" u="none" strike="noStrike" dirty="0">
                        <a:solidFill>
                          <a:srgbClr val="000000"/>
                        </a:solidFill>
                        <a:effectLst/>
                        <a:latin typeface="Calibri"/>
                      </a:endParaRPr>
                    </a:p>
                  </a:txBody>
                  <a:tcPr marL="7417" marR="7417" marT="7417" marB="0" anchor="b"/>
                </a:tc>
                <a:tc>
                  <a:txBody>
                    <a:bodyPr/>
                    <a:lstStyle/>
                    <a:p>
                      <a:pPr algn="l" fontAlgn="b"/>
                      <a:r>
                        <a:rPr lang="es-ES" sz="900" u="none" strike="noStrike">
                          <a:effectLst/>
                        </a:rPr>
                        <a:t> </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dirty="0">
                          <a:effectLst/>
                        </a:rPr>
                        <a:t>País</a:t>
                      </a:r>
                      <a:endParaRPr lang="es-ES" sz="900" b="0" i="0" u="none" strike="noStrike" dirty="0">
                        <a:solidFill>
                          <a:srgbClr val="000000"/>
                        </a:solidFill>
                        <a:effectLst/>
                        <a:latin typeface="Calibri"/>
                      </a:endParaRPr>
                    </a:p>
                  </a:txBody>
                  <a:tcPr marL="7417" marR="7417" marT="7417" marB="0" anchor="b"/>
                </a:tc>
                <a:tc>
                  <a:txBody>
                    <a:bodyPr/>
                    <a:lstStyle/>
                    <a:p>
                      <a:pPr algn="l" fontAlgn="b"/>
                      <a:r>
                        <a:rPr lang="es-ES" sz="900" u="none" strike="noStrike">
                          <a:effectLst/>
                        </a:rPr>
                        <a:t>México</a:t>
                      </a:r>
                      <a:endParaRPr lang="es-ES" sz="900" b="0" i="0" u="none" strike="noStrike">
                        <a:solidFill>
                          <a:srgbClr val="000000"/>
                        </a:solidFill>
                        <a:effectLst/>
                        <a:latin typeface="Calibri"/>
                      </a:endParaRPr>
                    </a:p>
                  </a:txBody>
                  <a:tcPr marL="7417" marR="7417" marT="7417" marB="0" anchor="b"/>
                </a:tc>
              </a:tr>
              <a:tr h="577337">
                <a:tc>
                  <a:txBody>
                    <a:bodyPr/>
                    <a:lstStyle/>
                    <a:p>
                      <a:pPr algn="l" fontAlgn="b"/>
                      <a:r>
                        <a:rPr lang="es-ES" sz="900" u="none" strike="noStrike">
                          <a:effectLst/>
                        </a:rPr>
                        <a:t>Cuidades y/o poblaciones</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San Martín Texmelucan, San Rafael Tlanalapan, San Cristobal Tepatlaxco</a:t>
                      </a:r>
                      <a:endParaRPr lang="es-ES" sz="900" b="0" i="0" u="none" strike="noStrike">
                        <a:solidFill>
                          <a:srgbClr val="000000"/>
                        </a:solidFill>
                        <a:effectLst/>
                        <a:latin typeface="Calibri"/>
                      </a:endParaRPr>
                    </a:p>
                  </a:txBody>
                  <a:tcPr marL="7417" marR="7417" marT="7417" marB="0" anchor="b"/>
                </a:tc>
              </a:tr>
              <a:tr h="186525">
                <a:tc>
                  <a:txBody>
                    <a:bodyPr/>
                    <a:lstStyle/>
                    <a:p>
                      <a:pPr algn="l" fontAlgn="b"/>
                      <a:r>
                        <a:rPr lang="es-ES" sz="900" u="none" strike="noStrike">
                          <a:effectLst/>
                        </a:rPr>
                        <a:t>Densidad</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Rural, urbana</a:t>
                      </a:r>
                      <a:endParaRPr lang="es-ES" sz="900" b="0" i="0" u="none" strike="noStrike">
                        <a:solidFill>
                          <a:srgbClr val="000000"/>
                        </a:solidFill>
                        <a:effectLst/>
                        <a:latin typeface="Calibri"/>
                      </a:endParaRPr>
                    </a:p>
                  </a:txBody>
                  <a:tcPr marL="7417" marR="7417" marT="7417" marB="0" anchor="b"/>
                </a:tc>
              </a:tr>
              <a:tr h="186525">
                <a:tc>
                  <a:txBody>
                    <a:bodyPr/>
                    <a:lstStyle/>
                    <a:p>
                      <a:pPr algn="l" fontAlgn="b"/>
                      <a:r>
                        <a:rPr lang="es-ES" sz="900" u="none" strike="noStrike">
                          <a:effectLst/>
                        </a:rPr>
                        <a:t>Demográficos</a:t>
                      </a:r>
                      <a:endParaRPr lang="es-ES" sz="900" b="1"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 </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Personería</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Natural, Jurídica</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Edad</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24-55</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Sexo</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Hombre, mujer</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Miembros de la familia</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No es relevante</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Ingresos</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Salario mínimo</a:t>
                      </a:r>
                      <a:endParaRPr lang="es-ES" sz="900" b="0" i="0" u="none" strike="noStrike">
                        <a:solidFill>
                          <a:srgbClr val="000000"/>
                        </a:solidFill>
                        <a:effectLst/>
                        <a:latin typeface="Calibri"/>
                      </a:endParaRPr>
                    </a:p>
                  </a:txBody>
                  <a:tcPr marL="7417" marR="7417" marT="7417" marB="0" anchor="b"/>
                </a:tc>
              </a:tr>
              <a:tr h="559574">
                <a:tc>
                  <a:txBody>
                    <a:bodyPr/>
                    <a:lstStyle/>
                    <a:p>
                      <a:pPr algn="l" fontAlgn="ctr"/>
                      <a:r>
                        <a:rPr lang="es-ES" sz="900" u="none" strike="noStrike">
                          <a:effectLst/>
                        </a:rPr>
                        <a:t>Ocupación</a:t>
                      </a:r>
                      <a:endParaRPr lang="es-ES" sz="900" b="0" i="0" u="none" strike="noStrike">
                        <a:solidFill>
                          <a:srgbClr val="000000"/>
                        </a:solidFill>
                        <a:effectLst/>
                        <a:latin typeface="Calibri"/>
                      </a:endParaRPr>
                    </a:p>
                  </a:txBody>
                  <a:tcPr marL="7417" marR="7417" marT="7417" marB="0" anchor="ctr"/>
                </a:tc>
                <a:tc>
                  <a:txBody>
                    <a:bodyPr/>
                    <a:lstStyle/>
                    <a:p>
                      <a:pPr algn="l" fontAlgn="b"/>
                      <a:r>
                        <a:rPr lang="es-ES" sz="900" u="none" strike="noStrike">
                          <a:effectLst/>
                        </a:rPr>
                        <a:t>Profesional, técnico, directivo, funcionario público, estudiante, ama de casa</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Educación</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No es relevante</a:t>
                      </a:r>
                      <a:endParaRPr lang="es-ES" sz="900" b="0" i="0" u="none" strike="noStrike">
                        <a:solidFill>
                          <a:srgbClr val="000000"/>
                        </a:solidFill>
                        <a:effectLst/>
                        <a:latin typeface="Calibri"/>
                      </a:endParaRPr>
                    </a:p>
                  </a:txBody>
                  <a:tcPr marL="7417" marR="7417" marT="7417" marB="0" anchor="b"/>
                </a:tc>
              </a:tr>
              <a:tr h="186525">
                <a:tc>
                  <a:txBody>
                    <a:bodyPr/>
                    <a:lstStyle/>
                    <a:p>
                      <a:pPr algn="l" fontAlgn="b"/>
                      <a:r>
                        <a:rPr lang="es-ES" sz="900" u="none" strike="noStrike">
                          <a:effectLst/>
                        </a:rPr>
                        <a:t>Religión</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No es relevante</a:t>
                      </a:r>
                      <a:endParaRPr lang="es-ES" sz="900" b="0" i="0" u="none" strike="noStrike">
                        <a:solidFill>
                          <a:srgbClr val="000000"/>
                        </a:solidFill>
                        <a:effectLst/>
                        <a:latin typeface="Calibri"/>
                      </a:endParaRPr>
                    </a:p>
                  </a:txBody>
                  <a:tcPr marL="7417" marR="7417" marT="7417" marB="0" anchor="b"/>
                </a:tc>
              </a:tr>
              <a:tr h="186525">
                <a:tc>
                  <a:txBody>
                    <a:bodyPr/>
                    <a:lstStyle/>
                    <a:p>
                      <a:pPr algn="l" fontAlgn="b"/>
                      <a:r>
                        <a:rPr lang="es-ES" sz="900" u="none" strike="noStrike">
                          <a:effectLst/>
                        </a:rPr>
                        <a:t>Psicográficas</a:t>
                      </a:r>
                      <a:endParaRPr lang="es-ES" sz="900" b="1"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 </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Clase social</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Media, baja</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Beneficios</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Calidad, economía</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Nivel de uso</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Esporádico, medio, frecuente</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Nivel de fidelidad</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a:effectLst/>
                        </a:rPr>
                        <a:t>Mucha</a:t>
                      </a:r>
                      <a:endParaRPr lang="es-ES" sz="900" b="0" i="0" u="none" strike="noStrike">
                        <a:solidFill>
                          <a:srgbClr val="000000"/>
                        </a:solidFill>
                        <a:effectLst/>
                        <a:latin typeface="Calibri"/>
                      </a:endParaRPr>
                    </a:p>
                  </a:txBody>
                  <a:tcPr marL="7417" marR="7417" marT="7417" marB="0" anchor="b"/>
                </a:tc>
              </a:tr>
              <a:tr h="177643">
                <a:tc>
                  <a:txBody>
                    <a:bodyPr/>
                    <a:lstStyle/>
                    <a:p>
                      <a:pPr algn="l" fontAlgn="b"/>
                      <a:r>
                        <a:rPr lang="es-ES" sz="900" u="none" strike="noStrike">
                          <a:effectLst/>
                        </a:rPr>
                        <a:t>Actitud hacia el producto</a:t>
                      </a:r>
                      <a:endParaRPr lang="es-ES" sz="900" b="0" i="0" u="none" strike="noStrike">
                        <a:solidFill>
                          <a:srgbClr val="000000"/>
                        </a:solidFill>
                        <a:effectLst/>
                        <a:latin typeface="Calibri"/>
                      </a:endParaRPr>
                    </a:p>
                  </a:txBody>
                  <a:tcPr marL="7417" marR="7417" marT="7417" marB="0" anchor="b"/>
                </a:tc>
                <a:tc>
                  <a:txBody>
                    <a:bodyPr/>
                    <a:lstStyle/>
                    <a:p>
                      <a:pPr algn="l" fontAlgn="b"/>
                      <a:r>
                        <a:rPr lang="es-ES" sz="900" u="none" strike="noStrike" dirty="0">
                          <a:effectLst/>
                        </a:rPr>
                        <a:t>Positiva</a:t>
                      </a:r>
                      <a:endParaRPr lang="es-ES" sz="900" b="0" i="0" u="none" strike="noStrike" dirty="0">
                        <a:solidFill>
                          <a:srgbClr val="000000"/>
                        </a:solidFill>
                        <a:effectLst/>
                        <a:latin typeface="Calibri"/>
                      </a:endParaRPr>
                    </a:p>
                  </a:txBody>
                  <a:tcPr marL="7417" marR="7417" marT="7417" marB="0" anchor="b"/>
                </a:tc>
              </a:tr>
            </a:tbl>
          </a:graphicData>
        </a:graphic>
      </p:graphicFrame>
    </p:spTree>
    <p:extLst>
      <p:ext uri="{BB962C8B-B14F-4D97-AF65-F5344CB8AC3E}">
        <p14:creationId xmlns:p14="http://schemas.microsoft.com/office/powerpoint/2010/main" val="2477050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908720"/>
            <a:ext cx="7024744" cy="1143000"/>
          </a:xfrm>
        </p:spPr>
        <p:txBody>
          <a:bodyPr/>
          <a:lstStyle/>
          <a:p>
            <a:r>
              <a:rPr lang="es-ES_tradnl" dirty="0" smtClean="0"/>
              <a:t>Entorno económico</a:t>
            </a:r>
            <a:endParaRPr lang="es-ES" dirty="0"/>
          </a:p>
        </p:txBody>
      </p:sp>
      <p:sp>
        <p:nvSpPr>
          <p:cNvPr id="3" name="2 Marcador de contenido"/>
          <p:cNvSpPr>
            <a:spLocks noGrp="1"/>
          </p:cNvSpPr>
          <p:nvPr>
            <p:ph idx="1"/>
          </p:nvPr>
        </p:nvSpPr>
        <p:spPr/>
        <p:txBody>
          <a:bodyPr>
            <a:normAutofit fontScale="92500" lnSpcReduction="20000"/>
          </a:bodyPr>
          <a:lstStyle/>
          <a:p>
            <a:r>
              <a:rPr lang="es-ES" dirty="0"/>
              <a:t>Indicadores económicos </a:t>
            </a:r>
            <a:r>
              <a:rPr lang="es-ES" dirty="0" smtClean="0"/>
              <a:t>de la comunidad San Rafael </a:t>
            </a:r>
            <a:r>
              <a:rPr lang="es-ES" dirty="0" err="1" smtClean="0"/>
              <a:t>Tlanalapan</a:t>
            </a:r>
            <a:r>
              <a:rPr lang="es-ES" dirty="0" smtClean="0"/>
              <a:t>: </a:t>
            </a:r>
          </a:p>
          <a:p>
            <a:endParaRPr lang="es-ES" dirty="0"/>
          </a:p>
          <a:p>
            <a:r>
              <a:rPr lang="es-ES" dirty="0" smtClean="0"/>
              <a:t>En </a:t>
            </a:r>
            <a:r>
              <a:rPr lang="es-ES" dirty="0"/>
              <a:t>el ámbito de la Comunidad de </a:t>
            </a:r>
            <a:r>
              <a:rPr lang="es-ES" dirty="0" smtClean="0"/>
              <a:t>San Rafael </a:t>
            </a:r>
            <a:r>
              <a:rPr lang="es-ES" dirty="0"/>
              <a:t>se espera un </a:t>
            </a:r>
            <a:r>
              <a:rPr lang="es-ES" dirty="0" smtClean="0"/>
              <a:t>mayor  </a:t>
            </a:r>
            <a:r>
              <a:rPr lang="es-ES" dirty="0"/>
              <a:t>crecimiento </a:t>
            </a:r>
            <a:r>
              <a:rPr lang="es-ES" dirty="0" smtClean="0"/>
              <a:t>debido a la promoción de las ferias que realiza anualmente,  </a:t>
            </a:r>
            <a:r>
              <a:rPr lang="es-ES" dirty="0"/>
              <a:t>ya que </a:t>
            </a:r>
            <a:r>
              <a:rPr lang="es-ES" dirty="0" smtClean="0"/>
              <a:t>se </a:t>
            </a:r>
            <a:r>
              <a:rPr lang="es-ES" dirty="0"/>
              <a:t>ha tratado de recoger, entre otros factores, el efecto de </a:t>
            </a:r>
            <a:r>
              <a:rPr lang="es-ES" dirty="0" smtClean="0"/>
              <a:t>la entrada </a:t>
            </a:r>
            <a:r>
              <a:rPr lang="es-ES" dirty="0"/>
              <a:t>de </a:t>
            </a:r>
            <a:r>
              <a:rPr lang="es-ES" dirty="0" smtClean="0"/>
              <a:t>turistas </a:t>
            </a:r>
            <a:r>
              <a:rPr lang="es-ES" dirty="0"/>
              <a:t>que se encuentra concentrada en mayor medida en </a:t>
            </a:r>
            <a:r>
              <a:rPr lang="es-ES" dirty="0" smtClean="0"/>
              <a:t>las comunidades vecinas.</a:t>
            </a:r>
            <a:endParaRPr lang="es-ES" dirty="0"/>
          </a:p>
        </p:txBody>
      </p:sp>
    </p:spTree>
    <p:extLst>
      <p:ext uri="{BB962C8B-B14F-4D97-AF65-F5344CB8AC3E}">
        <p14:creationId xmlns:p14="http://schemas.microsoft.com/office/powerpoint/2010/main" val="27231891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Los </a:t>
            </a:r>
            <a:r>
              <a:rPr lang="es-ES" dirty="0"/>
              <a:t>indicadores de demanda, como las ventas al por </a:t>
            </a:r>
            <a:r>
              <a:rPr lang="es-ES" dirty="0" smtClean="0"/>
              <a:t>menor  y mayoreo en el tianguis del municipio de San  Martín Texmelucan, están </a:t>
            </a:r>
            <a:r>
              <a:rPr lang="es-ES" dirty="0"/>
              <a:t>mostrando una </a:t>
            </a:r>
            <a:r>
              <a:rPr lang="es-ES" dirty="0" smtClean="0"/>
              <a:t>evolución económica </a:t>
            </a:r>
            <a:r>
              <a:rPr lang="es-ES" dirty="0"/>
              <a:t>muy favorable los </a:t>
            </a:r>
            <a:r>
              <a:rPr lang="es-ES" dirty="0" smtClean="0"/>
              <a:t>últimos años.</a:t>
            </a:r>
            <a:endParaRPr lang="es-ES" dirty="0"/>
          </a:p>
        </p:txBody>
      </p:sp>
    </p:spTree>
    <p:extLst>
      <p:ext uri="{BB962C8B-B14F-4D97-AF65-F5344CB8AC3E}">
        <p14:creationId xmlns:p14="http://schemas.microsoft.com/office/powerpoint/2010/main" val="33963498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lta costura">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Override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otalTime>124</TotalTime>
  <Words>1680</Words>
  <Application>Microsoft Office PowerPoint</Application>
  <PresentationFormat>Presentación en pantalla (4:3)</PresentationFormat>
  <Paragraphs>233</Paragraphs>
  <Slides>39</Slides>
  <Notes>0</Notes>
  <HiddenSlides>0</HiddenSlides>
  <MMClips>0</MMClips>
  <ScaleCrop>false</ScaleCrop>
  <HeadingPairs>
    <vt:vector size="4" baseType="variant">
      <vt:variant>
        <vt:lpstr>Tema</vt:lpstr>
      </vt:variant>
      <vt:variant>
        <vt:i4>1</vt:i4>
      </vt:variant>
      <vt:variant>
        <vt:lpstr>Títulos de diapositiva</vt:lpstr>
      </vt:variant>
      <vt:variant>
        <vt:i4>39</vt:i4>
      </vt:variant>
    </vt:vector>
  </HeadingPairs>
  <TitlesOfParts>
    <vt:vector size="40" baseType="lpstr">
      <vt:lpstr>Austin</vt:lpstr>
      <vt:lpstr>Presentación de PowerPoint</vt:lpstr>
      <vt:lpstr>1. Estudio de mercado</vt:lpstr>
      <vt:lpstr>1.1 Investigación de mercados</vt:lpstr>
      <vt:lpstr>1.1.1Análisis de mercado</vt:lpstr>
      <vt:lpstr>Presentación de PowerPoint</vt:lpstr>
      <vt:lpstr>Mercado</vt:lpstr>
      <vt:lpstr>Principales variables de la segmentación. Mercados de consumo de Nopalini</vt:lpstr>
      <vt:lpstr>Entorno económico</vt:lpstr>
      <vt:lpstr>Presentación de PowerPoint</vt:lpstr>
      <vt:lpstr>Presentación de PowerPoint</vt:lpstr>
      <vt:lpstr>1.2 Categoria del producto</vt:lpstr>
      <vt:lpstr>Presentación de PowerPoint</vt:lpstr>
      <vt:lpstr>1.3 Análisis de competencia</vt:lpstr>
      <vt:lpstr>Presentación de PowerPoint</vt:lpstr>
      <vt:lpstr>Competidores</vt:lpstr>
      <vt:lpstr>Presentación de PowerPoint</vt:lpstr>
      <vt:lpstr>Profeco</vt:lpstr>
      <vt:lpstr>Presentación de PowerPoint</vt:lpstr>
      <vt:lpstr>Presentación de PowerPoint</vt:lpstr>
      <vt:lpstr>Conclusiones</vt:lpstr>
      <vt:lpstr>1.2 Estrategia de mercados</vt:lpstr>
      <vt:lpstr>1.2.1  Análisis de usos, hábitos y preferencias del consumidor</vt:lpstr>
      <vt:lpstr>Presentación de PowerPoint</vt:lpstr>
      <vt:lpstr>1.2.2   Ficha técnica de la encuesta</vt:lpstr>
      <vt:lpstr>Formato De Encuesta  Fábrica de Pinturas Nopalini.  Encuesta de investigación de mercados para la distribución de pinturas a los clientes potenciales.</vt:lpstr>
      <vt:lpstr>Presentación de PowerPoint</vt:lpstr>
      <vt:lpstr>Presentación de PowerPoint</vt:lpstr>
      <vt:lpstr>1.2.3 Estrategia de producto</vt:lpstr>
      <vt:lpstr>1.2.4 Estrategia de precio </vt:lpstr>
      <vt:lpstr>Presentación de PowerPoint</vt:lpstr>
      <vt:lpstr>Presentación de PowerPoint</vt:lpstr>
      <vt:lpstr>Presentación de PowerPoint</vt:lpstr>
      <vt:lpstr>Presentación de PowerPoint</vt:lpstr>
      <vt:lpstr>1.2.5  Estrategia  de comunicación</vt:lpstr>
      <vt:lpstr>Presentación de PowerPoint</vt:lpstr>
      <vt:lpstr>1.3 Proyección de ventas</vt:lpstr>
      <vt:lpstr>1.3.1 Estimado de venta</vt:lpstr>
      <vt:lpstr>1.3.2 Posibles clientes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Gadi Montse</dc:creator>
  <cp:lastModifiedBy>Gadi Montse</cp:lastModifiedBy>
  <cp:revision>10</cp:revision>
  <dcterms:created xsi:type="dcterms:W3CDTF">2015-11-03T23:15:02Z</dcterms:created>
  <dcterms:modified xsi:type="dcterms:W3CDTF">2015-11-14T06:12:29Z</dcterms:modified>
</cp:coreProperties>
</file>