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4" r:id="rId5"/>
    <p:sldId id="261" r:id="rId6"/>
    <p:sldId id="265" r:id="rId7"/>
    <p:sldId id="259" r:id="rId8"/>
    <p:sldId id="262" r:id="rId9"/>
    <p:sldId id="266" r:id="rId10"/>
    <p:sldId id="263" r:id="rId11"/>
    <p:sldId id="267" r:id="rId1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8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C55A053-DAF1-4754-A330-7E491E76C980}" type="datetimeFigureOut">
              <a:rPr lang="es-ES" smtClean="0"/>
              <a:t>03/11/2015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9A27B064-40E6-49AB-A6D7-D4390671858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4. Impacto Económico social económico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4.1 Objetivos</a:t>
            </a:r>
          </a:p>
          <a:p>
            <a:endParaRPr lang="es-ES_tradnl" dirty="0"/>
          </a:p>
          <a:p>
            <a:r>
              <a:rPr lang="es-ES_tradnl" dirty="0" smtClean="0"/>
              <a:t>4.2 Residuos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92855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76672"/>
            <a:ext cx="7024744" cy="1143000"/>
          </a:xfrm>
        </p:spPr>
        <p:txBody>
          <a:bodyPr>
            <a:normAutofit/>
          </a:bodyPr>
          <a:lstStyle/>
          <a:p>
            <a:r>
              <a:rPr lang="es-ES_tradnl" dirty="0"/>
              <a:t>4.2.2 Política de </a:t>
            </a:r>
            <a:r>
              <a:rPr lang="es-ES_tradnl" dirty="0" smtClean="0"/>
              <a:t>residuos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556792"/>
            <a:ext cx="7776864" cy="3508977"/>
          </a:xfrm>
        </p:spPr>
        <p:txBody>
          <a:bodyPr>
            <a:noAutofit/>
          </a:bodyPr>
          <a:lstStyle/>
          <a:p>
            <a:pPr marL="68580" indent="0">
              <a:buNone/>
            </a:pPr>
            <a:r>
              <a:rPr lang="es-ES" sz="1400" dirty="0"/>
              <a:t>Los objetivos de la política ambiental sobre el manejo integral de los residuos sólidos y la prevención y control de la contaminación del suelo, tienen como finalidad</a:t>
            </a:r>
            <a:r>
              <a:rPr lang="es-ES" sz="1400" dirty="0" smtClean="0"/>
              <a:t>:</a:t>
            </a:r>
          </a:p>
          <a:p>
            <a:endParaRPr lang="es-ES_tradnl" sz="1400" dirty="0" smtClean="0"/>
          </a:p>
          <a:p>
            <a:endParaRPr lang="es-ES" sz="1400" dirty="0"/>
          </a:p>
          <a:p>
            <a:r>
              <a:rPr lang="es-ES" sz="1400" dirty="0"/>
              <a:t>Proteger la salud pública en cuanto al manejo de residuos se refiere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dirty="0"/>
              <a:t>Lograr niveles satisfactorios de bienestar social, como consecuencia de un manejo sustentable de los residuos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dirty="0"/>
              <a:t>Prevenir y reducir la contaminación del suelo, agua y aire, derivada del manejo de los residuos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dirty="0"/>
              <a:t>Preservar los recursos naturales al alentar su aprovechamiento sustentable y controlar la disposición final de los residuos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dirty="0"/>
              <a:t>Optimizar el aprovechamiento de los recursos fomentando el </a:t>
            </a:r>
            <a:r>
              <a:rPr lang="es-ES" sz="1400" dirty="0" err="1"/>
              <a:t>reuso</a:t>
            </a:r>
            <a:r>
              <a:rPr lang="es-ES" sz="1400" dirty="0"/>
              <a:t> y reciclado de los materiales contenidos en los residuos</a:t>
            </a:r>
            <a:r>
              <a:rPr lang="es-ES" sz="1400" dirty="0" smtClean="0"/>
              <a:t>.</a:t>
            </a:r>
          </a:p>
          <a:p>
            <a:endParaRPr lang="es-ES" sz="1400" dirty="0"/>
          </a:p>
          <a:p>
            <a:r>
              <a:rPr lang="es-ES" sz="1400" dirty="0"/>
              <a:t>Realzar la belleza y calidad del ambiente en los sitios en los que se dispone de los residuos.</a:t>
            </a:r>
          </a:p>
          <a:p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691948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08912" cy="648072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Política ambiental sobre residuos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988840"/>
            <a:ext cx="8064896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s-ES" sz="2000" dirty="0" smtClean="0"/>
              <a:t>La </a:t>
            </a:r>
            <a:r>
              <a:rPr lang="es-ES" sz="2000" dirty="0"/>
              <a:t>política ambiental de México en materia de residuos de toda índole (sólidos municipales, industriales no peligrosos y peligrosos), identifica como primera opción la prevención de su generación, como segunda el </a:t>
            </a:r>
            <a:r>
              <a:rPr lang="es-ES" sz="2000" dirty="0" err="1"/>
              <a:t>reuso</a:t>
            </a:r>
            <a:r>
              <a:rPr lang="es-ES" sz="2000" dirty="0"/>
              <a:t> y como tercera el tratamiento ya sea para recuperar los materiales con valor económico, producir composta y para destruirlos o reducir su volumen y peligrosidad, mediante tecnologías que incluyan la destrucción térmica con recuperación de energía, y como último recurso su disposición final en rellenos sanitarios, con aprovechamiento del </a:t>
            </a:r>
            <a:r>
              <a:rPr lang="es-ES" sz="2000" dirty="0" err="1"/>
              <a:t>biogas</a:t>
            </a:r>
            <a:r>
              <a:rPr lang="es-ES" sz="2000" dirty="0"/>
              <a:t> o en confinamientos controlados de residuos industriales no peligrosos.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1246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4800" dirty="0" smtClean="0"/>
              <a:t>4.1 Objetivos</a:t>
            </a:r>
            <a:endParaRPr lang="es-ES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4.1.1 Objetivos generales</a:t>
            </a:r>
          </a:p>
          <a:p>
            <a:r>
              <a:rPr lang="es-ES_tradnl" dirty="0" smtClean="0"/>
              <a:t>4.1.2 Objetivos específicos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3127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4.1.1 Objetivos generales</a:t>
            </a:r>
            <a:br>
              <a:rPr lang="es-ES_tradnl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348880"/>
            <a:ext cx="7992888" cy="3508977"/>
          </a:xfrm>
        </p:spPr>
        <p:txBody>
          <a:bodyPr>
            <a:normAutofit/>
          </a:bodyPr>
          <a:lstStyle/>
          <a:p>
            <a:pPr algn="just"/>
            <a:r>
              <a:rPr lang="es-ES" sz="2000" dirty="0"/>
              <a:t>La iniciativa propuesta contempla la producción de pinturas a partir de materias primas naturales y con procesos respetuosos con el medio ambiente. La fabricación de pinturas convencionales utiliza materias primas sintéticas derivadas de la industria petroquímica. Por eso, las pinturas de este tipo pueden afectar a la salud de los usuarios finales (quienes habitan la vivienda o trabajan en la empresa), de los pintores profesionales y de las plantillas laborales de las industrias fabricantes. </a:t>
            </a:r>
          </a:p>
        </p:txBody>
      </p:sp>
    </p:spTree>
    <p:extLst>
      <p:ext uri="{BB962C8B-B14F-4D97-AF65-F5344CB8AC3E}">
        <p14:creationId xmlns:p14="http://schemas.microsoft.com/office/powerpoint/2010/main" val="2688897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484784"/>
            <a:ext cx="7560840" cy="3508977"/>
          </a:xfrm>
        </p:spPr>
        <p:txBody>
          <a:bodyPr/>
          <a:lstStyle/>
          <a:p>
            <a:r>
              <a:rPr lang="es-ES" dirty="0"/>
              <a:t>El proyecto </a:t>
            </a:r>
            <a:r>
              <a:rPr lang="es-ES" dirty="0" err="1" smtClean="0"/>
              <a:t>Nopalini</a:t>
            </a:r>
            <a:r>
              <a:rPr lang="es-ES" dirty="0" smtClean="0"/>
              <a:t> </a:t>
            </a:r>
            <a:r>
              <a:rPr lang="es-ES" dirty="0"/>
              <a:t>propuesto consiste en un proceso de fabricación de pinturas ecológicas </a:t>
            </a:r>
            <a:r>
              <a:rPr lang="es-ES" dirty="0" smtClean="0"/>
              <a:t>utilizando Nopal como materia prima </a:t>
            </a:r>
            <a:r>
              <a:rPr lang="es-ES" dirty="0"/>
              <a:t>de origen natural, que </a:t>
            </a:r>
            <a:r>
              <a:rPr lang="es-ES" dirty="0" smtClean="0"/>
              <a:t>posen </a:t>
            </a:r>
            <a:r>
              <a:rPr lang="es-ES" dirty="0"/>
              <a:t>propiedades similares a las convencionales pero con la ventaja de no ser tóxicas para los humanos ni agresoras para el medio ambiente. </a:t>
            </a:r>
          </a:p>
        </p:txBody>
      </p:sp>
    </p:spTree>
    <p:extLst>
      <p:ext uri="{BB962C8B-B14F-4D97-AF65-F5344CB8AC3E}">
        <p14:creationId xmlns:p14="http://schemas.microsoft.com/office/powerpoint/2010/main" val="2692411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4.1.2 Objetivos específicos</a:t>
            </a:r>
            <a:br>
              <a:rPr lang="es-ES_tradnl" dirty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27584" y="1772816"/>
            <a:ext cx="6777317" cy="3508977"/>
          </a:xfrm>
        </p:spPr>
        <p:txBody>
          <a:bodyPr>
            <a:normAutofit fontScale="85000" lnSpcReduction="20000"/>
          </a:bodyPr>
          <a:lstStyle/>
          <a:p>
            <a:r>
              <a:rPr lang="es-ES" dirty="0"/>
              <a:t>La fábrica producirá pintura ecológica de color blanco que se comercializará en envases de </a:t>
            </a:r>
            <a:r>
              <a:rPr lang="es-ES" dirty="0" smtClean="0"/>
              <a:t>20 litros.</a:t>
            </a:r>
          </a:p>
          <a:p>
            <a:endParaRPr lang="es-ES" dirty="0" smtClean="0"/>
          </a:p>
          <a:p>
            <a:r>
              <a:rPr lang="es-ES" dirty="0"/>
              <a:t>Mejoras ambientales: </a:t>
            </a:r>
            <a:endParaRPr lang="es-ES" dirty="0" smtClean="0"/>
          </a:p>
          <a:p>
            <a:endParaRPr lang="es-ES" dirty="0"/>
          </a:p>
          <a:p>
            <a:pPr marL="68580" indent="0">
              <a:buNone/>
            </a:pPr>
            <a:r>
              <a:rPr lang="es-ES" dirty="0" smtClean="0"/>
              <a:t>- Producto </a:t>
            </a:r>
            <a:r>
              <a:rPr lang="es-ES" dirty="0"/>
              <a:t>respetuoso con el Medio Ambiente </a:t>
            </a:r>
            <a:endParaRPr lang="es-ES" dirty="0" smtClean="0"/>
          </a:p>
          <a:p>
            <a:pPr marL="68580" indent="0">
              <a:buNone/>
            </a:pPr>
            <a:r>
              <a:rPr lang="es-ES" dirty="0" smtClean="0"/>
              <a:t>- </a:t>
            </a:r>
            <a:r>
              <a:rPr lang="es-ES" dirty="0"/>
              <a:t>Sustituye el uso de pinturas químicas altamente contaminantes </a:t>
            </a:r>
            <a:endParaRPr lang="es-ES" dirty="0" smtClean="0"/>
          </a:p>
          <a:p>
            <a:pPr marL="68580" indent="0">
              <a:buNone/>
            </a:pPr>
            <a:r>
              <a:rPr lang="es-ES" dirty="0" smtClean="0"/>
              <a:t>- Proceso </a:t>
            </a:r>
            <a:r>
              <a:rPr lang="es-ES" dirty="0"/>
              <a:t>de producción muy poco contaminante </a:t>
            </a:r>
            <a:endParaRPr lang="es-ES" dirty="0" smtClean="0"/>
          </a:p>
          <a:p>
            <a:pPr marL="68580" indent="0">
              <a:buNone/>
            </a:pPr>
            <a:r>
              <a:rPr lang="es-ES" dirty="0" smtClean="0"/>
              <a:t>- </a:t>
            </a:r>
            <a:r>
              <a:rPr lang="es-ES" dirty="0"/>
              <a:t>Productos inocuos para la salud. </a:t>
            </a: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90782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80920" cy="4923909"/>
          </a:xfrm>
        </p:spPr>
        <p:txBody>
          <a:bodyPr>
            <a:noAutofit/>
          </a:bodyPr>
          <a:lstStyle/>
          <a:p>
            <a:r>
              <a:rPr lang="es-ES" sz="1400" dirty="0" smtClean="0"/>
              <a:t>-</a:t>
            </a:r>
            <a:r>
              <a:rPr lang="es-ES" sz="1800" dirty="0"/>
              <a:t>Crear una serie de pinturas que inspiren </a:t>
            </a:r>
            <a:r>
              <a:rPr lang="es-ES" sz="1800" dirty="0" smtClean="0"/>
              <a:t>el espíritu </a:t>
            </a:r>
            <a:r>
              <a:rPr lang="es-ES" sz="1800" dirty="0"/>
              <a:t>humano- un color, una visión y un lugar en el tiempo.</a:t>
            </a:r>
          </a:p>
          <a:p>
            <a:endParaRPr lang="es-ES" sz="1800" dirty="0"/>
          </a:p>
          <a:p>
            <a:r>
              <a:rPr lang="es-ES" sz="1800" dirty="0" smtClean="0"/>
              <a:t>Comprender las </a:t>
            </a:r>
            <a:r>
              <a:rPr lang="es-ES" sz="1800" dirty="0"/>
              <a:t>cuestiones del medio ambiente .</a:t>
            </a:r>
          </a:p>
          <a:p>
            <a:endParaRPr lang="es-ES" sz="1800" dirty="0"/>
          </a:p>
          <a:p>
            <a:r>
              <a:rPr lang="es-ES" sz="1800" dirty="0" smtClean="0"/>
              <a:t>Desarrollar soluciones </a:t>
            </a:r>
            <a:r>
              <a:rPr lang="es-ES" sz="1800" dirty="0"/>
              <a:t>innovadoras y flexibles para lograr un </a:t>
            </a:r>
            <a:r>
              <a:rPr lang="es-ES" sz="1800" dirty="0" smtClean="0"/>
              <a:t>cambio.</a:t>
            </a:r>
          </a:p>
          <a:p>
            <a:endParaRPr lang="es-ES" sz="1800" dirty="0"/>
          </a:p>
          <a:p>
            <a:r>
              <a:rPr lang="es-ES" sz="1800" dirty="0" smtClean="0"/>
              <a:t>Lucha </a:t>
            </a:r>
            <a:r>
              <a:rPr lang="es-ES" sz="1800" dirty="0"/>
              <a:t>de compra, venta y uso de productos respetuosos del </a:t>
            </a:r>
            <a:r>
              <a:rPr lang="es-ES" sz="1800" dirty="0" smtClean="0"/>
              <a:t>medio </a:t>
            </a:r>
            <a:r>
              <a:rPr lang="es-ES" sz="1800" dirty="0"/>
              <a:t>ambiente</a:t>
            </a:r>
          </a:p>
          <a:p>
            <a:endParaRPr lang="es-ES" sz="1800" dirty="0"/>
          </a:p>
          <a:p>
            <a:r>
              <a:rPr lang="es-ES" sz="1800" dirty="0" smtClean="0"/>
              <a:t>La </a:t>
            </a:r>
            <a:r>
              <a:rPr lang="es-ES" sz="1800" dirty="0"/>
              <a:t>responsabilidad fiscal es esencial para nuestro futuro </a:t>
            </a:r>
            <a:r>
              <a:rPr lang="es-ES" sz="1800" dirty="0" smtClean="0"/>
              <a:t>ambiental</a:t>
            </a:r>
            <a:r>
              <a:rPr lang="es-ES" sz="1800" dirty="0"/>
              <a:t>.</a:t>
            </a:r>
          </a:p>
          <a:p>
            <a:endParaRPr lang="es-ES" sz="1800" dirty="0"/>
          </a:p>
          <a:p>
            <a:endParaRPr lang="es-ES" sz="1800" dirty="0"/>
          </a:p>
          <a:p>
            <a:r>
              <a:rPr lang="es-ES" sz="1800" dirty="0" smtClean="0"/>
              <a:t>Inculcar </a:t>
            </a:r>
            <a:r>
              <a:rPr lang="es-ES" sz="1800" dirty="0"/>
              <a:t>la responsabilidad ambiental como un valor corporativo</a:t>
            </a:r>
          </a:p>
          <a:p>
            <a:endParaRPr lang="es-ES" sz="1800" dirty="0"/>
          </a:p>
          <a:p>
            <a:r>
              <a:rPr lang="es-ES" sz="1800" dirty="0" smtClean="0"/>
              <a:t>Medir y dar </a:t>
            </a:r>
            <a:r>
              <a:rPr lang="es-ES" sz="1800" dirty="0"/>
              <a:t>seguimiento a los progresos en el proyecto.</a:t>
            </a:r>
          </a:p>
        </p:txBody>
      </p:sp>
    </p:spTree>
    <p:extLst>
      <p:ext uri="{BB962C8B-B14F-4D97-AF65-F5344CB8AC3E}">
        <p14:creationId xmlns:p14="http://schemas.microsoft.com/office/powerpoint/2010/main" val="1764142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4.2 Residuos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4.2.1 Clasificación de los residuos</a:t>
            </a:r>
          </a:p>
          <a:p>
            <a:r>
              <a:rPr lang="es-ES_tradnl" dirty="0" smtClean="0"/>
              <a:t>4.2.2 Política de residuos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6871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/>
              <a:t>4.2.1 Clasificación de los </a:t>
            </a:r>
            <a:r>
              <a:rPr lang="es-ES_tradnl" dirty="0" smtClean="0"/>
              <a:t>residuos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Un residuo es aquel material</a:t>
            </a:r>
            <a:r>
              <a:rPr lang="es-ES" dirty="0"/>
              <a:t>  que pierde </a:t>
            </a:r>
            <a:r>
              <a:rPr lang="es-ES" dirty="0"/>
              <a:t>utilidad</a:t>
            </a:r>
            <a:r>
              <a:rPr lang="es-ES" dirty="0"/>
              <a:t> tras haber cumplido con su misión o servido para realizar un determinado trabajo. El concepto se emplea como sinónimo de </a:t>
            </a:r>
            <a:r>
              <a:rPr lang="es-ES" dirty="0"/>
              <a:t>basura por hacer referencia a los desechos que el hombre ha producido.</a:t>
            </a:r>
            <a:br>
              <a:rPr lang="es-ES" dirty="0"/>
            </a:b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3121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>¿Qué residuos generará </a:t>
            </a:r>
            <a:r>
              <a:rPr lang="es-ES_tradnl" dirty="0" err="1" smtClean="0"/>
              <a:t>Nopalini</a:t>
            </a:r>
            <a:r>
              <a:rPr lang="es-ES_tradnl" dirty="0"/>
              <a:t>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smtClean="0"/>
              <a:t>En producción:</a:t>
            </a:r>
          </a:p>
          <a:p>
            <a:pPr marL="68580" indent="0">
              <a:buNone/>
            </a:pPr>
            <a:r>
              <a:rPr lang="es-ES_tradnl" dirty="0" smtClean="0"/>
              <a:t>Desechos del nopal</a:t>
            </a:r>
          </a:p>
          <a:p>
            <a:pPr marL="68580" indent="0">
              <a:buNone/>
            </a:pPr>
            <a:endParaRPr lang="es-ES_tradnl" dirty="0"/>
          </a:p>
          <a:p>
            <a:pPr>
              <a:buFont typeface="Arial" charset="0"/>
              <a:buChar char="•"/>
            </a:pPr>
            <a:r>
              <a:rPr lang="es-ES_tradnl" dirty="0" smtClean="0"/>
              <a:t>En general</a:t>
            </a:r>
          </a:p>
          <a:p>
            <a:pPr>
              <a:buFont typeface="Arial" charset="0"/>
              <a:buChar char="•"/>
            </a:pPr>
            <a:r>
              <a:rPr lang="es-ES_tradnl" dirty="0" smtClean="0"/>
              <a:t>Desechos del sanitario, de la oficina y de limpieza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45122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37</TotalTime>
  <Words>570</Words>
  <Application>Microsoft Office PowerPoint</Application>
  <PresentationFormat>Presentación en pantalla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Austin</vt:lpstr>
      <vt:lpstr>4. Impacto Económico social económico</vt:lpstr>
      <vt:lpstr>4.1 Objetivos</vt:lpstr>
      <vt:lpstr>4.1.1 Objetivos generales </vt:lpstr>
      <vt:lpstr>Presentación de PowerPoint</vt:lpstr>
      <vt:lpstr>4.1.2 Objetivos específicos </vt:lpstr>
      <vt:lpstr>Presentación de PowerPoint</vt:lpstr>
      <vt:lpstr>4.2 Residuos</vt:lpstr>
      <vt:lpstr>4.2.1 Clasificación de los residuos</vt:lpstr>
      <vt:lpstr>¿Qué residuos generará Nopalini?</vt:lpstr>
      <vt:lpstr>4.2.2 Política de residuos</vt:lpstr>
      <vt:lpstr>Política ambiental sobre residuos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4. Impacto Económico social económico</dc:title>
  <dc:creator>Gadi Montse</dc:creator>
  <cp:lastModifiedBy>Gadi Montse</cp:lastModifiedBy>
  <cp:revision>4</cp:revision>
  <dcterms:created xsi:type="dcterms:W3CDTF">2015-11-04T03:03:51Z</dcterms:created>
  <dcterms:modified xsi:type="dcterms:W3CDTF">2015-11-04T03:41:38Z</dcterms:modified>
</cp:coreProperties>
</file>