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4" r:id="rId9"/>
    <p:sldId id="265" r:id="rId10"/>
    <p:sldId id="263" r:id="rId11"/>
    <p:sldId id="266" r:id="rId12"/>
    <p:sldId id="267" r:id="rId13"/>
    <p:sldId id="268" r:id="rId14"/>
    <p:sldId id="269" r:id="rId15"/>
    <p:sldId id="270" r:id="rId16"/>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F7011CD7-06FB-40E3-B17A-EC48106138E8}" type="datetimeFigureOut">
              <a:rPr lang="es-ES" smtClean="0"/>
              <a:t>08/11/2015</a:t>
            </a:fld>
            <a:endParaRPr lang="es-E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s-E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D937FD8B-DB43-4582-B6CE-875FA5A3A990}" type="slidenum">
              <a:rPr lang="es-ES" smtClean="0"/>
              <a:t>‹Nº›</a:t>
            </a:fld>
            <a:endParaRPr lang="es-E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F7011CD7-06FB-40E3-B17A-EC48106138E8}" type="datetimeFigureOut">
              <a:rPr lang="es-ES" smtClean="0"/>
              <a:t>08/11/2015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937FD8B-DB43-4582-B6CE-875FA5A3A990}"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F7011CD7-06FB-40E3-B17A-EC48106138E8}" type="datetimeFigureOut">
              <a:rPr lang="es-ES" smtClean="0"/>
              <a:t>08/11/2015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937FD8B-DB43-4582-B6CE-875FA5A3A990}"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7011CD7-06FB-40E3-B17A-EC48106138E8}" type="datetimeFigureOut">
              <a:rPr lang="es-ES" smtClean="0"/>
              <a:t>08/11/2015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937FD8B-DB43-4582-B6CE-875FA5A3A990}"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7011CD7-06FB-40E3-B17A-EC48106138E8}" type="datetimeFigureOut">
              <a:rPr lang="es-ES" smtClean="0"/>
              <a:t>08/11/2015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937FD8B-DB43-4582-B6CE-875FA5A3A990}"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F7011CD7-06FB-40E3-B17A-EC48106138E8}" type="datetimeFigureOut">
              <a:rPr lang="es-ES" smtClean="0"/>
              <a:t>08/11/2015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937FD8B-DB43-4582-B6CE-875FA5A3A990}" type="slidenum">
              <a:rPr lang="es-ES" smtClean="0"/>
              <a:t>‹Nº›</a:t>
            </a:fld>
            <a:endParaRPr lang="es-ES"/>
          </a:p>
        </p:txBody>
      </p:sp>
      <p:sp>
        <p:nvSpPr>
          <p:cNvPr id="9" name="Content Placeholder 8"/>
          <p:cNvSpPr>
            <a:spLocks noGrp="1"/>
          </p:cNvSpPr>
          <p:nvPr>
            <p:ph sz="quarter" idx="13"/>
          </p:nvPr>
        </p:nvSpPr>
        <p:spPr>
          <a:xfrm>
            <a:off x="1042416" y="2313432"/>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F7011CD7-06FB-40E3-B17A-EC48106138E8}" type="datetimeFigureOut">
              <a:rPr lang="es-ES" smtClean="0"/>
              <a:t>08/11/2015</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D937FD8B-DB43-4582-B6CE-875FA5A3A990}"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F7011CD7-06FB-40E3-B17A-EC48106138E8}" type="datetimeFigureOut">
              <a:rPr lang="es-ES" smtClean="0"/>
              <a:t>08/11/2015</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D937FD8B-DB43-4582-B6CE-875FA5A3A990}"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11CD7-06FB-40E3-B17A-EC48106138E8}" type="datetimeFigureOut">
              <a:rPr lang="es-ES" smtClean="0"/>
              <a:t>08/11/2015</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D937FD8B-DB43-4582-B6CE-875FA5A3A990}"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7011CD7-06FB-40E3-B17A-EC48106138E8}" type="datetimeFigureOut">
              <a:rPr lang="es-ES" smtClean="0"/>
              <a:t>08/11/2015</a:t>
            </a:fld>
            <a:endParaRPr lang="es-ES"/>
          </a:p>
        </p:txBody>
      </p:sp>
      <p:sp>
        <p:nvSpPr>
          <p:cNvPr id="7" name="Slide Number Placeholder 6"/>
          <p:cNvSpPr>
            <a:spLocks noGrp="1"/>
          </p:cNvSpPr>
          <p:nvPr>
            <p:ph type="sldNum" sz="quarter" idx="12"/>
          </p:nvPr>
        </p:nvSpPr>
        <p:spPr/>
        <p:txBody>
          <a:bodyPr/>
          <a:lstStyle/>
          <a:p>
            <a:fld id="{D937FD8B-DB43-4582-B6CE-875FA5A3A990}" type="slidenum">
              <a:rPr lang="es-ES" smtClean="0"/>
              <a:t>‹Nº›</a:t>
            </a:fld>
            <a:endParaRPr lang="es-E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E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s-ES" smtClean="0"/>
              <a:t>Haga clic para modificar el estilo de título del patrón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s-ES" smtClean="0"/>
              <a:t>Haga clic para modificar el estilo de título del patrón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F7011CD7-06FB-40E3-B17A-EC48106138E8}" type="datetimeFigureOut">
              <a:rPr lang="es-ES" smtClean="0"/>
              <a:t>08/11/2015</a:t>
            </a:fld>
            <a:endParaRPr lang="es-E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ES"/>
          </a:p>
        </p:txBody>
      </p:sp>
      <p:sp>
        <p:nvSpPr>
          <p:cNvPr id="7" name="Slide Number Placeholder 6"/>
          <p:cNvSpPr>
            <a:spLocks noGrp="1"/>
          </p:cNvSpPr>
          <p:nvPr>
            <p:ph type="sldNum" sz="quarter" idx="12"/>
          </p:nvPr>
        </p:nvSpPr>
        <p:spPr/>
        <p:txBody>
          <a:bodyPr/>
          <a:lstStyle/>
          <a:p>
            <a:fld id="{D937FD8B-DB43-4582-B6CE-875FA5A3A990}"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F7011CD7-06FB-40E3-B17A-EC48106138E8}" type="datetimeFigureOut">
              <a:rPr lang="es-ES" smtClean="0"/>
              <a:t>08/11/2015</a:t>
            </a:fld>
            <a:endParaRPr lang="es-E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s-E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D937FD8B-DB43-4582-B6CE-875FA5A3A990}"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normAutofit fontScale="90000"/>
          </a:bodyPr>
          <a:lstStyle/>
          <a:p>
            <a:r>
              <a:rPr lang="es-ES_tradnl" dirty="0" smtClean="0"/>
              <a:t>Reingeniería de pintura </a:t>
            </a:r>
            <a:r>
              <a:rPr lang="es-ES_tradnl" dirty="0" err="1" smtClean="0"/>
              <a:t>Berel</a:t>
            </a:r>
            <a:endParaRPr lang="es-ES" dirty="0"/>
          </a:p>
        </p:txBody>
      </p:sp>
      <p:sp>
        <p:nvSpPr>
          <p:cNvPr id="5" name="4 Marcador de contenido"/>
          <p:cNvSpPr>
            <a:spLocks noGrp="1"/>
          </p:cNvSpPr>
          <p:nvPr>
            <p:ph idx="1"/>
          </p:nvPr>
        </p:nvSpPr>
        <p:spPr/>
        <p:txBody>
          <a:bodyPr>
            <a:normAutofit fontScale="92500" lnSpcReduction="10000"/>
          </a:bodyPr>
          <a:lstStyle/>
          <a:p>
            <a:pPr marL="0" indent="0" algn="just">
              <a:buNone/>
            </a:pPr>
            <a:r>
              <a:rPr lang="es-MX" dirty="0"/>
              <a:t>Introducción.</a:t>
            </a:r>
            <a:endParaRPr lang="es-ES" dirty="0"/>
          </a:p>
          <a:p>
            <a:pPr marL="0" indent="0" algn="just">
              <a:buNone/>
            </a:pPr>
            <a:r>
              <a:rPr lang="es-MX" dirty="0"/>
              <a:t>Dentro del campo de la química analítica instrumental, existen varios métodos para determinar la composición de un material del cual se desconoce su origen o elementos que lo conforman.</a:t>
            </a:r>
            <a:endParaRPr lang="es-ES" dirty="0"/>
          </a:p>
          <a:p>
            <a:pPr marL="0" indent="0" algn="just">
              <a:buNone/>
            </a:pPr>
            <a:r>
              <a:rPr lang="es-MX" dirty="0"/>
              <a:t>En la industria, la necesidad de conocer los componentes de un producto se requiere para cumplir ciertos estándares de control de calidad.</a:t>
            </a:r>
            <a:endParaRPr lang="es-ES" dirty="0"/>
          </a:p>
        </p:txBody>
      </p:sp>
    </p:spTree>
    <p:extLst>
      <p:ext uri="{BB962C8B-B14F-4D97-AF65-F5344CB8AC3E}">
        <p14:creationId xmlns:p14="http://schemas.microsoft.com/office/powerpoint/2010/main" val="1741584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pPr marL="0" indent="0">
              <a:buNone/>
            </a:pPr>
            <a:r>
              <a:rPr lang="es-MX" dirty="0" smtClean="0"/>
              <a:t>Finalmente se vertió el solvente sobre una caja Petri y se dejó secar para obtener la resina. Para el espectro IR de la resina.</a:t>
            </a:r>
          </a:p>
          <a:p>
            <a:pPr marL="0" indent="0">
              <a:buNone/>
            </a:pPr>
            <a:r>
              <a:rPr lang="es-MX" dirty="0" smtClean="0"/>
              <a:t>Se colocó la muestra en el espectrómetro  por medio de una pastilla de KBr y se obtuvo el espectro de IR.</a:t>
            </a:r>
            <a:endParaRPr lang="es-ES" dirty="0" smtClean="0"/>
          </a:p>
          <a:p>
            <a:endParaRPr lang="es-ES" dirty="0"/>
          </a:p>
        </p:txBody>
      </p:sp>
    </p:spTree>
    <p:extLst>
      <p:ext uri="{BB962C8B-B14F-4D97-AF65-F5344CB8AC3E}">
        <p14:creationId xmlns:p14="http://schemas.microsoft.com/office/powerpoint/2010/main" val="11565389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Imagen"/>
          <p:cNvPicPr/>
          <p:nvPr/>
        </p:nvPicPr>
        <p:blipFill rotWithShape="1">
          <a:blip r:embed="rId2" cstate="print">
            <a:extLst>
              <a:ext uri="{28A0092B-C50C-407E-A947-70E740481C1C}">
                <a14:useLocalDpi xmlns:a14="http://schemas.microsoft.com/office/drawing/2010/main" val="0"/>
              </a:ext>
            </a:extLst>
          </a:blip>
          <a:srcRect l="22880" r="28426"/>
          <a:stretch/>
        </p:blipFill>
        <p:spPr bwMode="auto">
          <a:xfrm rot="5400000">
            <a:off x="1137333" y="-249077"/>
            <a:ext cx="6869336" cy="7344818"/>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9364962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Resultados</a:t>
            </a:r>
            <a:endParaRPr lang="es-ES" dirty="0"/>
          </a:p>
        </p:txBody>
      </p:sp>
      <p:sp>
        <p:nvSpPr>
          <p:cNvPr id="3" name="2 Marcador de contenido"/>
          <p:cNvSpPr>
            <a:spLocks noGrp="1"/>
          </p:cNvSpPr>
          <p:nvPr>
            <p:ph idx="1"/>
          </p:nvPr>
        </p:nvSpPr>
        <p:spPr/>
        <p:txBody>
          <a:bodyPr/>
          <a:lstStyle/>
          <a:p>
            <a:r>
              <a:rPr lang="es-MX" dirty="0" smtClean="0"/>
              <a:t>De </a:t>
            </a:r>
            <a:r>
              <a:rPr lang="es-MX" dirty="0"/>
              <a:t>acuerdo al análisis de cobertura de la pintura </a:t>
            </a:r>
            <a:r>
              <a:rPr lang="es-MX" dirty="0" smtClean="0"/>
              <a:t>se dedujo </a:t>
            </a:r>
            <a:r>
              <a:rPr lang="es-MX" dirty="0"/>
              <a:t>que tiene un buen grado de cobertura, ya que la mayor parte de la luz no atravesó la placa de vidrio.</a:t>
            </a:r>
            <a:endParaRPr lang="es-ES" dirty="0"/>
          </a:p>
          <a:p>
            <a:endParaRPr lang="es-ES" dirty="0"/>
          </a:p>
        </p:txBody>
      </p:sp>
    </p:spTree>
    <p:extLst>
      <p:ext uri="{BB962C8B-B14F-4D97-AF65-F5344CB8AC3E}">
        <p14:creationId xmlns:p14="http://schemas.microsoft.com/office/powerpoint/2010/main" val="163988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Espectro IR</a:t>
            </a:r>
            <a:endParaRPr lang="es-ES" dirty="0"/>
          </a:p>
        </p:txBody>
      </p:sp>
      <p:pic>
        <p:nvPicPr>
          <p:cNvPr id="4" name="3 Marcador de contenido"/>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0" y="1556792"/>
            <a:ext cx="9144000" cy="4176464"/>
          </a:xfrm>
          <a:prstGeom prst="rect">
            <a:avLst/>
          </a:prstGeom>
        </p:spPr>
      </p:pic>
    </p:spTree>
    <p:extLst>
      <p:ext uri="{BB962C8B-B14F-4D97-AF65-F5344CB8AC3E}">
        <p14:creationId xmlns:p14="http://schemas.microsoft.com/office/powerpoint/2010/main" val="10577856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608" y="836712"/>
            <a:ext cx="7024744" cy="1143000"/>
          </a:xfrm>
        </p:spPr>
        <p:txBody>
          <a:bodyPr/>
          <a:lstStyle/>
          <a:p>
            <a:r>
              <a:rPr lang="es-ES_tradnl" dirty="0" smtClean="0"/>
              <a:t>Interpretación</a:t>
            </a:r>
            <a:endParaRPr lang="es-ES" dirty="0"/>
          </a:p>
        </p:txBody>
      </p:sp>
      <p:sp>
        <p:nvSpPr>
          <p:cNvPr id="3" name="2 Marcador de contenido"/>
          <p:cNvSpPr>
            <a:spLocks noGrp="1"/>
          </p:cNvSpPr>
          <p:nvPr>
            <p:ph idx="1"/>
          </p:nvPr>
        </p:nvSpPr>
        <p:spPr/>
        <p:txBody>
          <a:bodyPr/>
          <a:lstStyle/>
          <a:p>
            <a:r>
              <a:rPr lang="es-MX" dirty="0"/>
              <a:t>Los picos que se presentan a las longitudes de onda entre 1200 y 1750 indican la presencia de carbonato de calcio (CaCO3) y dióxido de titanio (TIO2) que generalmente se usan en la industria de las pinturas para la coloración </a:t>
            </a:r>
            <a:r>
              <a:rPr lang="es-MX" dirty="0" smtClean="0"/>
              <a:t>blanca.</a:t>
            </a:r>
          </a:p>
          <a:p>
            <a:r>
              <a:rPr lang="es-MX" dirty="0" smtClean="0"/>
              <a:t>Se observa una gran concentración de carbonatos.</a:t>
            </a:r>
            <a:endParaRPr lang="es-ES" dirty="0"/>
          </a:p>
        </p:txBody>
      </p:sp>
    </p:spTree>
    <p:extLst>
      <p:ext uri="{BB962C8B-B14F-4D97-AF65-F5344CB8AC3E}">
        <p14:creationId xmlns:p14="http://schemas.microsoft.com/office/powerpoint/2010/main" val="8200904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Conclusiones</a:t>
            </a:r>
            <a:endParaRPr lang="es-ES" dirty="0"/>
          </a:p>
        </p:txBody>
      </p:sp>
      <p:sp>
        <p:nvSpPr>
          <p:cNvPr id="3" name="2 Marcador de contenido"/>
          <p:cNvSpPr>
            <a:spLocks noGrp="1"/>
          </p:cNvSpPr>
          <p:nvPr>
            <p:ph idx="1"/>
          </p:nvPr>
        </p:nvSpPr>
        <p:spPr/>
        <p:txBody>
          <a:bodyPr>
            <a:normAutofit fontScale="92500" lnSpcReduction="10000"/>
          </a:bodyPr>
          <a:lstStyle/>
          <a:p>
            <a:pPr marL="0" indent="0" algn="just">
              <a:buNone/>
            </a:pPr>
            <a:r>
              <a:rPr lang="es-MX" dirty="0" smtClean="0"/>
              <a:t>La </a:t>
            </a:r>
            <a:r>
              <a:rPr lang="es-MX" dirty="0"/>
              <a:t>reingeniería de la pintura nos sirve para la determinación de los componentes en una muestra que se desea analizar. Dicho procedimiento tiene una gran utilidad para las áreas de control de calidad y síntesis de nuevos materiales dentro de la industria.</a:t>
            </a:r>
            <a:endParaRPr lang="es-ES" dirty="0"/>
          </a:p>
          <a:p>
            <a:pPr marL="0" indent="0" algn="just">
              <a:buNone/>
            </a:pPr>
            <a:r>
              <a:rPr lang="es-MX" dirty="0"/>
              <a:t>La aplicación de esta técnica tiene como principal objetivo hacer el uso de las técnicas analíticas cualitativas y cuantitativas para el estudio completo de un </a:t>
            </a:r>
            <a:r>
              <a:rPr lang="es-MX" dirty="0" err="1"/>
              <a:t>analitio</a:t>
            </a:r>
            <a:r>
              <a:rPr lang="es-MX" dirty="0"/>
              <a:t>.</a:t>
            </a:r>
            <a:endParaRPr lang="es-ES" dirty="0"/>
          </a:p>
          <a:p>
            <a:pPr algn="just"/>
            <a:endParaRPr lang="es-ES" dirty="0"/>
          </a:p>
        </p:txBody>
      </p:sp>
    </p:spTree>
    <p:extLst>
      <p:ext uri="{BB962C8B-B14F-4D97-AF65-F5344CB8AC3E}">
        <p14:creationId xmlns:p14="http://schemas.microsoft.com/office/powerpoint/2010/main" val="2410237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1196752"/>
            <a:ext cx="8229600" cy="4525963"/>
          </a:xfrm>
        </p:spPr>
        <p:txBody>
          <a:bodyPr>
            <a:normAutofit/>
          </a:bodyPr>
          <a:lstStyle/>
          <a:p>
            <a:pPr marL="0" indent="0" algn="just">
              <a:buNone/>
            </a:pPr>
            <a:r>
              <a:rPr lang="es-MX" dirty="0"/>
              <a:t>La espectroscopia infrarroja, mediante la determinación de frecuencias </a:t>
            </a:r>
            <a:r>
              <a:rPr lang="es-MX" dirty="0" err="1"/>
              <a:t>vibracionales</a:t>
            </a:r>
            <a:r>
              <a:rPr lang="es-MX" dirty="0"/>
              <a:t> de determinados grupos funcionales, se estudian los componentes de una muestran en este caso pintura.</a:t>
            </a:r>
            <a:endParaRPr lang="es-ES" dirty="0"/>
          </a:p>
          <a:p>
            <a:pPr marL="0" indent="0" algn="just">
              <a:buNone/>
            </a:pPr>
            <a:r>
              <a:rPr lang="es-MX" dirty="0"/>
              <a:t>La reingeniería consiste en un estudio inverso a la síntesis de un material para determinar la composición del material y por ello su importancia en la industria de la producción.</a:t>
            </a:r>
            <a:endParaRPr lang="es-ES" dirty="0"/>
          </a:p>
          <a:p>
            <a:pPr algn="just"/>
            <a:endParaRPr lang="es-ES" dirty="0"/>
          </a:p>
        </p:txBody>
      </p:sp>
    </p:spTree>
    <p:extLst>
      <p:ext uri="{BB962C8B-B14F-4D97-AF65-F5344CB8AC3E}">
        <p14:creationId xmlns:p14="http://schemas.microsoft.com/office/powerpoint/2010/main" val="422441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dirty="0" smtClean="0"/>
              <a:t>Objetivos</a:t>
            </a:r>
            <a:endParaRPr lang="es-ES" dirty="0"/>
          </a:p>
        </p:txBody>
      </p:sp>
      <p:sp>
        <p:nvSpPr>
          <p:cNvPr id="3" name="2 Marcador de contenido"/>
          <p:cNvSpPr>
            <a:spLocks noGrp="1"/>
          </p:cNvSpPr>
          <p:nvPr>
            <p:ph idx="1"/>
          </p:nvPr>
        </p:nvSpPr>
        <p:spPr/>
        <p:txBody>
          <a:bodyPr/>
          <a:lstStyle/>
          <a:p>
            <a:r>
              <a:rPr lang="es-MX" dirty="0"/>
              <a:t>Realizar un estudio analítico haciendo uso de la técnica de espectroscopia IR e interpretar el espectro de la pintura </a:t>
            </a:r>
            <a:r>
              <a:rPr lang="es-MX" dirty="0" err="1"/>
              <a:t>Berel</a:t>
            </a:r>
            <a:r>
              <a:rPr lang="es-MX" dirty="0"/>
              <a:t> blanca.</a:t>
            </a:r>
            <a:endParaRPr lang="es-ES" dirty="0"/>
          </a:p>
          <a:p>
            <a:endParaRPr lang="es-ES" dirty="0"/>
          </a:p>
        </p:txBody>
      </p:sp>
    </p:spTree>
    <p:extLst>
      <p:ext uri="{BB962C8B-B14F-4D97-AF65-F5344CB8AC3E}">
        <p14:creationId xmlns:p14="http://schemas.microsoft.com/office/powerpoint/2010/main" val="3173799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Desarrollo experimental</a:t>
            </a:r>
            <a:endParaRPr lang="es-ES" dirty="0"/>
          </a:p>
        </p:txBody>
      </p:sp>
      <p:sp>
        <p:nvSpPr>
          <p:cNvPr id="3" name="2 Marcador de contenido"/>
          <p:cNvSpPr>
            <a:spLocks noGrp="1"/>
          </p:cNvSpPr>
          <p:nvPr>
            <p:ph idx="1"/>
          </p:nvPr>
        </p:nvSpPr>
        <p:spPr/>
        <p:txBody>
          <a:bodyPr>
            <a:normAutofit lnSpcReduction="10000"/>
          </a:bodyPr>
          <a:lstStyle/>
          <a:p>
            <a:pPr marL="0" indent="0">
              <a:buNone/>
            </a:pPr>
            <a:r>
              <a:rPr lang="es-MX" dirty="0" smtClean="0"/>
              <a:t>Para </a:t>
            </a:r>
            <a:r>
              <a:rPr lang="es-MX" dirty="0"/>
              <a:t>la parte de reingeniería primeramente se realizó una prueba de cobertura por lo que se vertió una pequeña gota de pintura sobre una placa de vidrio firme y se esparció sobre la superficie con una varilla de vidrio.</a:t>
            </a:r>
            <a:endParaRPr lang="es-ES" dirty="0"/>
          </a:p>
          <a:p>
            <a:pPr marL="0" indent="0">
              <a:buNone/>
            </a:pPr>
            <a:endParaRPr lang="es-MX" dirty="0" smtClean="0"/>
          </a:p>
          <a:p>
            <a:pPr marL="0" indent="0">
              <a:buNone/>
            </a:pPr>
            <a:r>
              <a:rPr lang="es-MX" dirty="0" smtClean="0"/>
              <a:t>Se </a:t>
            </a:r>
            <a:r>
              <a:rPr lang="es-MX" dirty="0"/>
              <a:t>observó a contra luz para analizar el grado de cobertura.</a:t>
            </a:r>
            <a:endParaRPr lang="es-ES" dirty="0"/>
          </a:p>
          <a:p>
            <a:endParaRPr lang="es-ES" dirty="0"/>
          </a:p>
        </p:txBody>
      </p:sp>
    </p:spTree>
    <p:extLst>
      <p:ext uri="{BB962C8B-B14F-4D97-AF65-F5344CB8AC3E}">
        <p14:creationId xmlns:p14="http://schemas.microsoft.com/office/powerpoint/2010/main" val="36586511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rotWithShape="1">
          <a:blip r:embed="rId2" cstate="print">
            <a:extLst>
              <a:ext uri="{28A0092B-C50C-407E-A947-70E740481C1C}">
                <a14:useLocalDpi xmlns:a14="http://schemas.microsoft.com/office/drawing/2010/main" val="0"/>
              </a:ext>
            </a:extLst>
          </a:blip>
          <a:srcRect l="14228" r="20492"/>
          <a:stretch/>
        </p:blipFill>
        <p:spPr bwMode="auto">
          <a:xfrm>
            <a:off x="0" y="0"/>
            <a:ext cx="9144000" cy="685800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279412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pPr marL="0" indent="0" algn="just">
              <a:buNone/>
            </a:pPr>
            <a:r>
              <a:rPr lang="es-MX" dirty="0"/>
              <a:t>Para la preparación de la pintura se vertió una pequeña cantidad de pintura lo suficiente para cubrir toda la superficie de la caja Petri y se esparció con agua dejando secar la pintura en la estufa a 550 Celsius pro 2 horas</a:t>
            </a:r>
            <a:endParaRPr lang="es-ES" dirty="0"/>
          </a:p>
        </p:txBody>
      </p:sp>
    </p:spTree>
    <p:extLst>
      <p:ext uri="{BB962C8B-B14F-4D97-AF65-F5344CB8AC3E}">
        <p14:creationId xmlns:p14="http://schemas.microsoft.com/office/powerpoint/2010/main" val="4055618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rotWithShape="1">
          <a:blip r:embed="rId2" cstate="print">
            <a:extLst>
              <a:ext uri="{28A0092B-C50C-407E-A947-70E740481C1C}">
                <a14:useLocalDpi xmlns:a14="http://schemas.microsoft.com/office/drawing/2010/main" val="0"/>
              </a:ext>
            </a:extLst>
          </a:blip>
          <a:srcRect l="4368" r="33007"/>
          <a:stretch/>
        </p:blipFill>
        <p:spPr bwMode="auto">
          <a:xfrm rot="5400000">
            <a:off x="1556793" y="-96913"/>
            <a:ext cx="6858000" cy="7020274"/>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1214623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1124744"/>
            <a:ext cx="8229600" cy="4525963"/>
          </a:xfrm>
        </p:spPr>
        <p:txBody>
          <a:bodyPr>
            <a:normAutofit/>
          </a:bodyPr>
          <a:lstStyle/>
          <a:p>
            <a:pPr marL="0" indent="0">
              <a:buNone/>
            </a:pPr>
            <a:r>
              <a:rPr lang="es-MX" dirty="0" smtClean="0"/>
              <a:t>Posteriormente </a:t>
            </a:r>
            <a:r>
              <a:rPr lang="es-MX" dirty="0"/>
              <a:t>se hicieron lavados con solventes para remover la carga de la pintura y dejar únicamente la resina. </a:t>
            </a:r>
            <a:endParaRPr lang="es-ES" dirty="0"/>
          </a:p>
          <a:p>
            <a:pPr marL="0" indent="0">
              <a:buNone/>
            </a:pPr>
            <a:r>
              <a:rPr lang="es-MX" dirty="0" smtClean="0"/>
              <a:t>Se obtuvo  </a:t>
            </a:r>
            <a:r>
              <a:rPr lang="es-MX" dirty="0"/>
              <a:t>la resina mediante el raspado de la pintura ya seca y lavada a </a:t>
            </a:r>
            <a:r>
              <a:rPr lang="es-MX" dirty="0" smtClean="0"/>
              <a:t>tubos </a:t>
            </a:r>
            <a:r>
              <a:rPr lang="es-MX" dirty="0"/>
              <a:t>de ensaye, donde </a:t>
            </a:r>
            <a:r>
              <a:rPr lang="es-MX" dirty="0" smtClean="0"/>
              <a:t>se agregó solvente </a:t>
            </a:r>
            <a:r>
              <a:rPr lang="es-MX" dirty="0"/>
              <a:t>y agitamos por unos minutos</a:t>
            </a:r>
            <a:r>
              <a:rPr lang="es-MX" dirty="0" smtClean="0"/>
              <a:t>.</a:t>
            </a:r>
            <a:endParaRPr lang="es-ES" dirty="0"/>
          </a:p>
        </p:txBody>
      </p:sp>
    </p:spTree>
    <p:extLst>
      <p:ext uri="{BB962C8B-B14F-4D97-AF65-F5344CB8AC3E}">
        <p14:creationId xmlns:p14="http://schemas.microsoft.com/office/powerpoint/2010/main" val="8111142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Imagen"/>
          <p:cNvPicPr/>
          <p:nvPr/>
        </p:nvPicPr>
        <p:blipFill rotWithShape="1">
          <a:blip r:embed="rId2" cstate="print">
            <a:extLst>
              <a:ext uri="{28A0092B-C50C-407E-A947-70E740481C1C}">
                <a14:useLocalDpi xmlns:a14="http://schemas.microsoft.com/office/drawing/2010/main" val="0"/>
              </a:ext>
            </a:extLst>
          </a:blip>
          <a:srcRect l="26005" r="17000"/>
          <a:stretch/>
        </p:blipFill>
        <p:spPr bwMode="auto">
          <a:xfrm rot="5400000">
            <a:off x="1323020" y="-423428"/>
            <a:ext cx="6858000" cy="7704856"/>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3835578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11</TotalTime>
  <Words>498</Words>
  <Application>Microsoft Office PowerPoint</Application>
  <PresentationFormat>Presentación en pantalla (4:3)</PresentationFormat>
  <Paragraphs>26</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Austin</vt:lpstr>
      <vt:lpstr>Reingeniería de pintura Berel</vt:lpstr>
      <vt:lpstr>Presentación de PowerPoint</vt:lpstr>
      <vt:lpstr>Objetivos</vt:lpstr>
      <vt:lpstr>Desarrollo experimental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Resultados</vt:lpstr>
      <vt:lpstr>Espectro IR</vt:lpstr>
      <vt:lpstr>Interpretación</vt:lpstr>
      <vt:lpstr>Conclusiones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Reingeniería de pintura Berel</dc:title>
  <dc:creator>Gadi Montse</dc:creator>
  <cp:lastModifiedBy>Gadi Montse</cp:lastModifiedBy>
  <cp:revision>2</cp:revision>
  <dcterms:created xsi:type="dcterms:W3CDTF">2015-11-08T20:51:47Z</dcterms:created>
  <dcterms:modified xsi:type="dcterms:W3CDTF">2015-11-08T21:02:58Z</dcterms:modified>
</cp:coreProperties>
</file>