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258" r:id="rId4"/>
    <p:sldId id="262" r:id="rId5"/>
    <p:sldId id="263" r:id="rId6"/>
    <p:sldId id="264" r:id="rId7"/>
    <p:sldId id="266" r:id="rId8"/>
    <p:sldId id="267" r:id="rId9"/>
    <p:sldId id="268" r:id="rId10"/>
    <p:sldId id="269" r:id="rId11"/>
    <p:sldId id="270" r:id="rId12"/>
    <p:sldId id="271" r:id="rId13"/>
    <p:sldId id="272" r:id="rId14"/>
    <p:sldId id="273" r:id="rId15"/>
    <p:sldId id="274" r:id="rId16"/>
    <p:sldId id="275" r:id="rId17"/>
    <p:sldId id="276" r:id="rId18"/>
    <p:sldId id="278" r:id="rId19"/>
    <p:sldId id="259" r:id="rId20"/>
    <p:sldId id="288" r:id="rId21"/>
    <p:sldId id="289" r:id="rId22"/>
    <p:sldId id="292" r:id="rId23"/>
    <p:sldId id="293" r:id="rId24"/>
    <p:sldId id="294" r:id="rId25"/>
    <p:sldId id="295" r:id="rId26"/>
    <p:sldId id="296" r:id="rId27"/>
    <p:sldId id="297" r:id="rId28"/>
    <p:sldId id="298" r:id="rId29"/>
    <p:sldId id="291" r:id="rId30"/>
    <p:sldId id="300" r:id="rId31"/>
    <p:sldId id="299" r:id="rId32"/>
    <p:sldId id="301" r:id="rId33"/>
    <p:sldId id="302" r:id="rId34"/>
    <p:sldId id="303" r:id="rId35"/>
    <p:sldId id="305" r:id="rId36"/>
    <p:sldId id="280" r:id="rId37"/>
    <p:sldId id="306" r:id="rId38"/>
    <p:sldId id="307" r:id="rId39"/>
    <p:sldId id="309" r:id="rId40"/>
    <p:sldId id="282" r:id="rId41"/>
    <p:sldId id="283" r:id="rId42"/>
    <p:sldId id="285" r:id="rId43"/>
    <p:sldId id="286" r:id="rId44"/>
    <p:sldId id="287" r:id="rId45"/>
    <p:sldId id="317" r:id="rId46"/>
    <p:sldId id="261" r:id="rId47"/>
    <p:sldId id="310" r:id="rId48"/>
    <p:sldId id="311" r:id="rId49"/>
    <p:sldId id="313" r:id="rId50"/>
    <p:sldId id="314" r:id="rId51"/>
    <p:sldId id="315" r:id="rId52"/>
    <p:sldId id="316" r:id="rId5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C6309-A9F6-4E22-8E93-0F3113041AF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9801F9D0-1B75-4152-B537-05055DB590FF}">
      <dgm:prSet phldrT="[Texto]" custT="1"/>
      <dgm:spPr/>
      <dgm:t>
        <a:bodyPr/>
        <a:lstStyle/>
        <a:p>
          <a:r>
            <a:rPr lang="es-ES_tradnl" sz="1000" dirty="0" smtClean="0"/>
            <a:t>Materia Prima</a:t>
          </a:r>
          <a:endParaRPr lang="es-ES" sz="1000" dirty="0"/>
        </a:p>
      </dgm:t>
    </dgm:pt>
    <dgm:pt modelId="{59F3A220-7F0B-4499-8439-5B67467A4B16}" type="parTrans" cxnId="{3AE0DED1-25E8-4DBB-AC7E-A8A43117E7D6}">
      <dgm:prSet/>
      <dgm:spPr/>
      <dgm:t>
        <a:bodyPr/>
        <a:lstStyle/>
        <a:p>
          <a:endParaRPr lang="es-ES" sz="2400"/>
        </a:p>
      </dgm:t>
    </dgm:pt>
    <dgm:pt modelId="{1B11934B-CF09-4C03-986B-F683D25E4090}" type="sibTrans" cxnId="{3AE0DED1-25E8-4DBB-AC7E-A8A43117E7D6}">
      <dgm:prSet/>
      <dgm:spPr/>
      <dgm:t>
        <a:bodyPr/>
        <a:lstStyle/>
        <a:p>
          <a:endParaRPr lang="es-ES" sz="2400"/>
        </a:p>
      </dgm:t>
    </dgm:pt>
    <dgm:pt modelId="{456E46A8-49ED-4EC2-A10F-1C99A5EC0941}">
      <dgm:prSet phldrT="[Texto]" custT="1"/>
      <dgm:spPr/>
      <dgm:t>
        <a:bodyPr/>
        <a:lstStyle/>
        <a:p>
          <a:r>
            <a:rPr lang="es-ES_tradnl" sz="1200" dirty="0" smtClean="0"/>
            <a:t>Hidróxido de calcio</a:t>
          </a:r>
          <a:endParaRPr lang="es-ES" sz="1200" dirty="0"/>
        </a:p>
      </dgm:t>
    </dgm:pt>
    <dgm:pt modelId="{861C5901-B426-4D71-B70C-11C3384E5E47}" type="parTrans" cxnId="{3D776C8C-3407-42FF-83E3-6F47E03795B0}">
      <dgm:prSet/>
      <dgm:spPr/>
      <dgm:t>
        <a:bodyPr/>
        <a:lstStyle/>
        <a:p>
          <a:endParaRPr lang="es-ES" sz="2400"/>
        </a:p>
      </dgm:t>
    </dgm:pt>
    <dgm:pt modelId="{C1F472DD-C5C6-44B0-B200-A45CBC3A2CCE}" type="sibTrans" cxnId="{3D776C8C-3407-42FF-83E3-6F47E03795B0}">
      <dgm:prSet/>
      <dgm:spPr/>
      <dgm:t>
        <a:bodyPr/>
        <a:lstStyle/>
        <a:p>
          <a:endParaRPr lang="es-ES" sz="2400"/>
        </a:p>
      </dgm:t>
    </dgm:pt>
    <dgm:pt modelId="{24C071B3-4940-4C0E-88C9-78C642579951}">
      <dgm:prSet phldrT="[Texto]" custT="1"/>
      <dgm:spPr/>
      <dgm:t>
        <a:bodyPr/>
        <a:lstStyle/>
        <a:p>
          <a:r>
            <a:rPr lang="es-ES_tradnl" sz="1000" dirty="0" smtClean="0"/>
            <a:t>Extracción de baba de nopal</a:t>
          </a:r>
          <a:endParaRPr lang="es-ES" sz="1000" dirty="0"/>
        </a:p>
      </dgm:t>
    </dgm:pt>
    <dgm:pt modelId="{77A2003C-3C6A-4DC8-AFDD-BAD49C4C2EFA}" type="parTrans" cxnId="{7F2ABB2D-B56C-41A7-946E-E64420E6A14D}">
      <dgm:prSet/>
      <dgm:spPr/>
      <dgm:t>
        <a:bodyPr/>
        <a:lstStyle/>
        <a:p>
          <a:endParaRPr lang="es-ES" sz="2400"/>
        </a:p>
      </dgm:t>
    </dgm:pt>
    <dgm:pt modelId="{AECE68B2-D859-454C-AA11-E0F8C13D8659}" type="sibTrans" cxnId="{7F2ABB2D-B56C-41A7-946E-E64420E6A14D}">
      <dgm:prSet/>
      <dgm:spPr/>
      <dgm:t>
        <a:bodyPr/>
        <a:lstStyle/>
        <a:p>
          <a:endParaRPr lang="es-ES" sz="2400"/>
        </a:p>
      </dgm:t>
    </dgm:pt>
    <dgm:pt modelId="{B957F91A-C001-4721-A22E-F05488DC4355}">
      <dgm:prSet phldrT="[Texto]" custT="1"/>
      <dgm:spPr/>
      <dgm:t>
        <a:bodyPr/>
        <a:lstStyle/>
        <a:p>
          <a:r>
            <a:rPr lang="es-ES_tradnl" sz="1200" dirty="0" smtClean="0"/>
            <a:t>Trituración de nopales , colocar en agua y reposo. Mezclado y trituración.</a:t>
          </a:r>
          <a:endParaRPr lang="es-ES" sz="1200" dirty="0"/>
        </a:p>
      </dgm:t>
    </dgm:pt>
    <dgm:pt modelId="{5726E2EB-94D7-41E7-9000-DD25766D1DCA}" type="parTrans" cxnId="{CED52C4A-B2A9-462A-9FFA-3F8EFCA33EA7}">
      <dgm:prSet/>
      <dgm:spPr/>
      <dgm:t>
        <a:bodyPr/>
        <a:lstStyle/>
        <a:p>
          <a:endParaRPr lang="es-ES" sz="2400"/>
        </a:p>
      </dgm:t>
    </dgm:pt>
    <dgm:pt modelId="{17A83C95-FB4C-4278-94DB-3A0D215951DD}" type="sibTrans" cxnId="{CED52C4A-B2A9-462A-9FFA-3F8EFCA33EA7}">
      <dgm:prSet/>
      <dgm:spPr/>
      <dgm:t>
        <a:bodyPr/>
        <a:lstStyle/>
        <a:p>
          <a:endParaRPr lang="es-ES" sz="2400"/>
        </a:p>
      </dgm:t>
    </dgm:pt>
    <dgm:pt modelId="{15B74569-5526-4D03-85D4-AAACCBA14C36}">
      <dgm:prSet phldrT="[Texto]" custT="1"/>
      <dgm:spPr/>
      <dgm:t>
        <a:bodyPr/>
        <a:lstStyle/>
        <a:p>
          <a:r>
            <a:rPr lang="es-ES_tradnl" sz="1000" dirty="0" smtClean="0"/>
            <a:t>Eliminación de sólidos</a:t>
          </a:r>
          <a:endParaRPr lang="es-ES" sz="1000" dirty="0"/>
        </a:p>
      </dgm:t>
    </dgm:pt>
    <dgm:pt modelId="{3DF9870D-E2B5-4F65-BCB8-BA1A28A0D4A1}" type="parTrans" cxnId="{56E65319-B870-471C-831F-8112E496A144}">
      <dgm:prSet/>
      <dgm:spPr/>
      <dgm:t>
        <a:bodyPr/>
        <a:lstStyle/>
        <a:p>
          <a:endParaRPr lang="es-ES" sz="2400"/>
        </a:p>
      </dgm:t>
    </dgm:pt>
    <dgm:pt modelId="{9845680C-48C8-4BBF-982B-B477F3BC129A}" type="sibTrans" cxnId="{56E65319-B870-471C-831F-8112E496A144}">
      <dgm:prSet/>
      <dgm:spPr/>
      <dgm:t>
        <a:bodyPr/>
        <a:lstStyle/>
        <a:p>
          <a:endParaRPr lang="es-ES" sz="2400"/>
        </a:p>
      </dgm:t>
    </dgm:pt>
    <dgm:pt modelId="{8041F92A-7F9E-41FF-A402-D3C9C5FD5AA8}">
      <dgm:prSet phldrT="[Texto]" custT="1"/>
      <dgm:spPr/>
      <dgm:t>
        <a:bodyPr/>
        <a:lstStyle/>
        <a:p>
          <a:r>
            <a:rPr lang="es-ES_tradnl" sz="1200" dirty="0" smtClean="0"/>
            <a:t>Agua</a:t>
          </a:r>
          <a:endParaRPr lang="es-ES" sz="1200" dirty="0"/>
        </a:p>
      </dgm:t>
    </dgm:pt>
    <dgm:pt modelId="{3CB8071F-AA34-45C2-B569-91C57D7DE854}" type="parTrans" cxnId="{CE3C6D74-54E9-4300-AAE1-DCD5DFED0407}">
      <dgm:prSet/>
      <dgm:spPr/>
      <dgm:t>
        <a:bodyPr/>
        <a:lstStyle/>
        <a:p>
          <a:endParaRPr lang="es-ES" sz="2400"/>
        </a:p>
      </dgm:t>
    </dgm:pt>
    <dgm:pt modelId="{6E95D190-95CB-43EB-9052-68621B4B79FA}" type="sibTrans" cxnId="{CE3C6D74-54E9-4300-AAE1-DCD5DFED0407}">
      <dgm:prSet/>
      <dgm:spPr/>
      <dgm:t>
        <a:bodyPr/>
        <a:lstStyle/>
        <a:p>
          <a:endParaRPr lang="es-ES" sz="2400"/>
        </a:p>
      </dgm:t>
    </dgm:pt>
    <dgm:pt modelId="{BA90A676-AE5C-4C0C-8324-EE1ADFB4EE43}">
      <dgm:prSet phldrT="[Texto]" custT="1"/>
      <dgm:spPr/>
      <dgm:t>
        <a:bodyPr/>
        <a:lstStyle/>
        <a:p>
          <a:r>
            <a:rPr lang="es-ES_tradnl" sz="1200" dirty="0" smtClean="0"/>
            <a:t>Nopales</a:t>
          </a:r>
          <a:endParaRPr lang="es-ES" sz="1200" dirty="0"/>
        </a:p>
      </dgm:t>
    </dgm:pt>
    <dgm:pt modelId="{6FA56CF0-C80E-4501-9A3B-C03D6DE61383}" type="parTrans" cxnId="{D564E53B-0146-4E1D-97FC-6F9918B0285C}">
      <dgm:prSet/>
      <dgm:spPr/>
      <dgm:t>
        <a:bodyPr/>
        <a:lstStyle/>
        <a:p>
          <a:endParaRPr lang="es-ES" sz="2400"/>
        </a:p>
      </dgm:t>
    </dgm:pt>
    <dgm:pt modelId="{01FAE249-62E8-4F74-B43E-3A94585865CE}" type="sibTrans" cxnId="{D564E53B-0146-4E1D-97FC-6F9918B0285C}">
      <dgm:prSet/>
      <dgm:spPr/>
      <dgm:t>
        <a:bodyPr/>
        <a:lstStyle/>
        <a:p>
          <a:endParaRPr lang="es-ES" sz="2400"/>
        </a:p>
      </dgm:t>
    </dgm:pt>
    <dgm:pt modelId="{570552BA-FC59-46FB-9FC4-3F513072889D}">
      <dgm:prSet phldrT="[Texto]" custT="1"/>
      <dgm:spPr/>
      <dgm:t>
        <a:bodyPr/>
        <a:lstStyle/>
        <a:p>
          <a:r>
            <a:rPr lang="es-ES_tradnl" sz="1200" dirty="0" smtClean="0"/>
            <a:t>Cloruro sódico</a:t>
          </a:r>
          <a:endParaRPr lang="es-ES" sz="1200" dirty="0"/>
        </a:p>
      </dgm:t>
    </dgm:pt>
    <dgm:pt modelId="{3DAB1F77-7F4F-46B3-A3AA-9B0138CB7328}" type="parTrans" cxnId="{33EB86CB-8466-4490-A642-9BABBFB7F714}">
      <dgm:prSet/>
      <dgm:spPr/>
      <dgm:t>
        <a:bodyPr/>
        <a:lstStyle/>
        <a:p>
          <a:endParaRPr lang="es-ES" sz="2400"/>
        </a:p>
      </dgm:t>
    </dgm:pt>
    <dgm:pt modelId="{B2C21A31-1074-4E5A-8FC1-EDB946378AE4}" type="sibTrans" cxnId="{33EB86CB-8466-4490-A642-9BABBFB7F714}">
      <dgm:prSet/>
      <dgm:spPr/>
      <dgm:t>
        <a:bodyPr/>
        <a:lstStyle/>
        <a:p>
          <a:endParaRPr lang="es-ES" sz="2400"/>
        </a:p>
      </dgm:t>
    </dgm:pt>
    <dgm:pt modelId="{4B3E0A21-BE05-4A0D-B912-9EE3066B99AA}">
      <dgm:prSet phldrT="[Texto]" custT="1"/>
      <dgm:spPr/>
      <dgm:t>
        <a:bodyPr/>
        <a:lstStyle/>
        <a:p>
          <a:r>
            <a:rPr lang="es-ES_tradnl" sz="1000" dirty="0" smtClean="0"/>
            <a:t>Mezcla  salina</a:t>
          </a:r>
          <a:endParaRPr lang="es-ES" sz="1000" dirty="0"/>
        </a:p>
      </dgm:t>
    </dgm:pt>
    <dgm:pt modelId="{CA392CD2-92D6-4A4F-ABA6-3A98D5652322}" type="parTrans" cxnId="{AA50507D-4C83-46EC-BAC8-EE6178C62480}">
      <dgm:prSet/>
      <dgm:spPr/>
      <dgm:t>
        <a:bodyPr/>
        <a:lstStyle/>
        <a:p>
          <a:endParaRPr lang="es-ES" sz="2400"/>
        </a:p>
      </dgm:t>
    </dgm:pt>
    <dgm:pt modelId="{801775D6-2461-43A3-AB96-256134D7C665}" type="sibTrans" cxnId="{AA50507D-4C83-46EC-BAC8-EE6178C62480}">
      <dgm:prSet/>
      <dgm:spPr/>
      <dgm:t>
        <a:bodyPr/>
        <a:lstStyle/>
        <a:p>
          <a:endParaRPr lang="es-ES" sz="2400"/>
        </a:p>
      </dgm:t>
    </dgm:pt>
    <dgm:pt modelId="{A70985E9-5C71-4488-873E-010214A4F952}">
      <dgm:prSet phldrT="[Texto]" custT="1"/>
      <dgm:spPr/>
      <dgm:t>
        <a:bodyPr/>
        <a:lstStyle/>
        <a:p>
          <a:r>
            <a:rPr lang="es-ES_tradnl" sz="1200" smtClean="0"/>
            <a:t>Filtración de mezcla de nopal y agua.</a:t>
          </a:r>
          <a:endParaRPr lang="es-ES" sz="1200"/>
        </a:p>
      </dgm:t>
    </dgm:pt>
    <dgm:pt modelId="{682E2545-CA9C-439F-9F29-3B83779F0793}" type="parTrans" cxnId="{49D3AEA6-61C8-41BD-BAE5-FE6BD06034CF}">
      <dgm:prSet/>
      <dgm:spPr/>
      <dgm:t>
        <a:bodyPr/>
        <a:lstStyle/>
        <a:p>
          <a:endParaRPr lang="es-ES" sz="2400"/>
        </a:p>
      </dgm:t>
    </dgm:pt>
    <dgm:pt modelId="{29CBC9B5-B5D3-441C-BAFE-016D433E958E}" type="sibTrans" cxnId="{49D3AEA6-61C8-41BD-BAE5-FE6BD06034CF}">
      <dgm:prSet/>
      <dgm:spPr/>
      <dgm:t>
        <a:bodyPr/>
        <a:lstStyle/>
        <a:p>
          <a:endParaRPr lang="es-ES" sz="2400"/>
        </a:p>
      </dgm:t>
    </dgm:pt>
    <dgm:pt modelId="{D2696C76-D81A-47F4-B60E-FADF62041994}">
      <dgm:prSet phldrT="[Texto]" custT="1"/>
      <dgm:spPr/>
      <dgm:t>
        <a:bodyPr/>
        <a:lstStyle/>
        <a:p>
          <a:r>
            <a:rPr lang="es-ES_tradnl" sz="1000" dirty="0" smtClean="0"/>
            <a:t>Mezcla de nopal y sal.</a:t>
          </a:r>
          <a:endParaRPr lang="es-ES" sz="1000" dirty="0"/>
        </a:p>
      </dgm:t>
    </dgm:pt>
    <dgm:pt modelId="{336254DB-F299-4B60-9433-7A9E074064FD}" type="parTrans" cxnId="{7A0EE75C-A5AF-4170-9071-2C1832351219}">
      <dgm:prSet/>
      <dgm:spPr/>
      <dgm:t>
        <a:bodyPr/>
        <a:lstStyle/>
        <a:p>
          <a:endParaRPr lang="es-ES" sz="2400"/>
        </a:p>
      </dgm:t>
    </dgm:pt>
    <dgm:pt modelId="{1B15F984-DE55-4889-B936-EB012DB43BD7}" type="sibTrans" cxnId="{7A0EE75C-A5AF-4170-9071-2C1832351219}">
      <dgm:prSet/>
      <dgm:spPr/>
      <dgm:t>
        <a:bodyPr/>
        <a:lstStyle/>
        <a:p>
          <a:endParaRPr lang="es-ES" sz="2400"/>
        </a:p>
      </dgm:t>
    </dgm:pt>
    <dgm:pt modelId="{CAA68CB4-AE0F-4556-99E8-1287CB1A3ED6}">
      <dgm:prSet custT="1"/>
      <dgm:spPr/>
      <dgm:t>
        <a:bodyPr/>
        <a:lstStyle/>
        <a:p>
          <a:r>
            <a:rPr lang="es-ES_tradnl" sz="1200" dirty="0" smtClean="0"/>
            <a:t>Dilución de cloruro sódico e hidróxido de calcio en agua.</a:t>
          </a:r>
          <a:endParaRPr lang="es-ES" sz="1200" dirty="0"/>
        </a:p>
      </dgm:t>
    </dgm:pt>
    <dgm:pt modelId="{C96857B1-B95F-4CE6-9AA3-2EBF03D22AB6}" type="parTrans" cxnId="{73310219-EED1-456E-8A14-B78FB96F360F}">
      <dgm:prSet/>
      <dgm:spPr/>
      <dgm:t>
        <a:bodyPr/>
        <a:lstStyle/>
        <a:p>
          <a:endParaRPr lang="es-ES" sz="2400"/>
        </a:p>
      </dgm:t>
    </dgm:pt>
    <dgm:pt modelId="{42EA389C-16A9-4C37-982A-D3D4E59093AE}" type="sibTrans" cxnId="{73310219-EED1-456E-8A14-B78FB96F360F}">
      <dgm:prSet/>
      <dgm:spPr/>
      <dgm:t>
        <a:bodyPr/>
        <a:lstStyle/>
        <a:p>
          <a:endParaRPr lang="es-ES" sz="2400"/>
        </a:p>
      </dgm:t>
    </dgm:pt>
    <dgm:pt modelId="{E572CB9D-9708-4698-AC9C-1B10CA2A3D85}">
      <dgm:prSet custT="1"/>
      <dgm:spPr/>
      <dgm:t>
        <a:bodyPr/>
        <a:lstStyle/>
        <a:p>
          <a:r>
            <a:rPr lang="es-ES_tradnl" sz="1200" dirty="0" smtClean="0"/>
            <a:t>Mezcla de el agua con nopal y solución salina, mezclado</a:t>
          </a:r>
          <a:endParaRPr lang="es-ES" sz="1200" dirty="0"/>
        </a:p>
      </dgm:t>
    </dgm:pt>
    <dgm:pt modelId="{6245EE7A-52E8-494D-897E-9DDB4E695922}" type="parTrans" cxnId="{8B32CB1C-F3A8-4A95-9B1B-3A91053156EF}">
      <dgm:prSet/>
      <dgm:spPr/>
      <dgm:t>
        <a:bodyPr/>
        <a:lstStyle/>
        <a:p>
          <a:endParaRPr lang="es-ES" sz="2400"/>
        </a:p>
      </dgm:t>
    </dgm:pt>
    <dgm:pt modelId="{23374026-31B8-47F6-828C-D7A4E8690305}" type="sibTrans" cxnId="{8B32CB1C-F3A8-4A95-9B1B-3A91053156EF}">
      <dgm:prSet/>
      <dgm:spPr/>
      <dgm:t>
        <a:bodyPr/>
        <a:lstStyle/>
        <a:p>
          <a:endParaRPr lang="es-ES" sz="2400"/>
        </a:p>
      </dgm:t>
    </dgm:pt>
    <dgm:pt modelId="{0C58D2A5-31CF-4CE9-A57A-D41EECD4ABDD}" type="pres">
      <dgm:prSet presAssocID="{BE4C6309-A9F6-4E22-8E93-0F3113041AFC}" presName="linearFlow" presStyleCnt="0">
        <dgm:presLayoutVars>
          <dgm:dir/>
          <dgm:animLvl val="lvl"/>
          <dgm:resizeHandles val="exact"/>
        </dgm:presLayoutVars>
      </dgm:prSet>
      <dgm:spPr/>
      <dgm:t>
        <a:bodyPr/>
        <a:lstStyle/>
        <a:p>
          <a:endParaRPr lang="es-ES"/>
        </a:p>
      </dgm:t>
    </dgm:pt>
    <dgm:pt modelId="{A7B59C82-8CB1-443E-BBFC-29A7E68EEFAE}" type="pres">
      <dgm:prSet presAssocID="{9801F9D0-1B75-4152-B537-05055DB590FF}" presName="composite" presStyleCnt="0"/>
      <dgm:spPr/>
    </dgm:pt>
    <dgm:pt modelId="{2233020C-5F38-4BD0-8667-767295AE2015}" type="pres">
      <dgm:prSet presAssocID="{9801F9D0-1B75-4152-B537-05055DB590FF}" presName="parentText" presStyleLbl="alignNode1" presStyleIdx="0" presStyleCnt="5">
        <dgm:presLayoutVars>
          <dgm:chMax val="1"/>
          <dgm:bulletEnabled val="1"/>
        </dgm:presLayoutVars>
      </dgm:prSet>
      <dgm:spPr/>
      <dgm:t>
        <a:bodyPr/>
        <a:lstStyle/>
        <a:p>
          <a:endParaRPr lang="es-ES"/>
        </a:p>
      </dgm:t>
    </dgm:pt>
    <dgm:pt modelId="{34D8DFC1-5F08-4E29-883C-A29975D9DBA0}" type="pres">
      <dgm:prSet presAssocID="{9801F9D0-1B75-4152-B537-05055DB590FF}" presName="descendantText" presStyleLbl="alignAcc1" presStyleIdx="0" presStyleCnt="5">
        <dgm:presLayoutVars>
          <dgm:bulletEnabled val="1"/>
        </dgm:presLayoutVars>
      </dgm:prSet>
      <dgm:spPr/>
      <dgm:t>
        <a:bodyPr/>
        <a:lstStyle/>
        <a:p>
          <a:endParaRPr lang="es-ES"/>
        </a:p>
      </dgm:t>
    </dgm:pt>
    <dgm:pt modelId="{B448D403-09E9-4695-9D9A-DF5434014F36}" type="pres">
      <dgm:prSet presAssocID="{1B11934B-CF09-4C03-986B-F683D25E4090}" presName="sp" presStyleCnt="0"/>
      <dgm:spPr/>
    </dgm:pt>
    <dgm:pt modelId="{61A0F731-4FD8-4A46-AF6A-47240951C141}" type="pres">
      <dgm:prSet presAssocID="{24C071B3-4940-4C0E-88C9-78C642579951}" presName="composite" presStyleCnt="0"/>
      <dgm:spPr/>
    </dgm:pt>
    <dgm:pt modelId="{2295B79C-D6D6-4BBD-B3CB-FD819DB86976}" type="pres">
      <dgm:prSet presAssocID="{24C071B3-4940-4C0E-88C9-78C642579951}" presName="parentText" presStyleLbl="alignNode1" presStyleIdx="1" presStyleCnt="5">
        <dgm:presLayoutVars>
          <dgm:chMax val="1"/>
          <dgm:bulletEnabled val="1"/>
        </dgm:presLayoutVars>
      </dgm:prSet>
      <dgm:spPr/>
      <dgm:t>
        <a:bodyPr/>
        <a:lstStyle/>
        <a:p>
          <a:endParaRPr lang="es-ES"/>
        </a:p>
      </dgm:t>
    </dgm:pt>
    <dgm:pt modelId="{0AF3D128-66DB-420A-956B-A95DCB30980F}" type="pres">
      <dgm:prSet presAssocID="{24C071B3-4940-4C0E-88C9-78C642579951}" presName="descendantText" presStyleLbl="alignAcc1" presStyleIdx="1" presStyleCnt="5">
        <dgm:presLayoutVars>
          <dgm:bulletEnabled val="1"/>
        </dgm:presLayoutVars>
      </dgm:prSet>
      <dgm:spPr/>
      <dgm:t>
        <a:bodyPr/>
        <a:lstStyle/>
        <a:p>
          <a:endParaRPr lang="es-ES"/>
        </a:p>
      </dgm:t>
    </dgm:pt>
    <dgm:pt modelId="{80992023-595E-43DF-BA54-075012084848}" type="pres">
      <dgm:prSet presAssocID="{AECE68B2-D859-454C-AA11-E0F8C13D8659}" presName="sp" presStyleCnt="0"/>
      <dgm:spPr/>
    </dgm:pt>
    <dgm:pt modelId="{EDE293F2-EB52-41CA-BF6F-08C3030EAFC9}" type="pres">
      <dgm:prSet presAssocID="{15B74569-5526-4D03-85D4-AAACCBA14C36}" presName="composite" presStyleCnt="0"/>
      <dgm:spPr/>
    </dgm:pt>
    <dgm:pt modelId="{0378EADC-EF72-460D-A05B-DC7FFDFEE160}" type="pres">
      <dgm:prSet presAssocID="{15B74569-5526-4D03-85D4-AAACCBA14C36}" presName="parentText" presStyleLbl="alignNode1" presStyleIdx="2" presStyleCnt="5">
        <dgm:presLayoutVars>
          <dgm:chMax val="1"/>
          <dgm:bulletEnabled val="1"/>
        </dgm:presLayoutVars>
      </dgm:prSet>
      <dgm:spPr/>
      <dgm:t>
        <a:bodyPr/>
        <a:lstStyle/>
        <a:p>
          <a:endParaRPr lang="es-ES"/>
        </a:p>
      </dgm:t>
    </dgm:pt>
    <dgm:pt modelId="{FF4A9896-91CC-4FF9-ACE4-D2CDCD4B7DB8}" type="pres">
      <dgm:prSet presAssocID="{15B74569-5526-4D03-85D4-AAACCBA14C36}" presName="descendantText" presStyleLbl="alignAcc1" presStyleIdx="2" presStyleCnt="5">
        <dgm:presLayoutVars>
          <dgm:bulletEnabled val="1"/>
        </dgm:presLayoutVars>
      </dgm:prSet>
      <dgm:spPr/>
      <dgm:t>
        <a:bodyPr/>
        <a:lstStyle/>
        <a:p>
          <a:endParaRPr lang="es-ES"/>
        </a:p>
      </dgm:t>
    </dgm:pt>
    <dgm:pt modelId="{69BE87F9-F68B-4868-9B9B-24B9CEE944D0}" type="pres">
      <dgm:prSet presAssocID="{9845680C-48C8-4BBF-982B-B477F3BC129A}" presName="sp" presStyleCnt="0"/>
      <dgm:spPr/>
    </dgm:pt>
    <dgm:pt modelId="{47BBFA48-9DD7-42B2-974F-41C84A479601}" type="pres">
      <dgm:prSet presAssocID="{4B3E0A21-BE05-4A0D-B912-9EE3066B99AA}" presName="composite" presStyleCnt="0"/>
      <dgm:spPr/>
    </dgm:pt>
    <dgm:pt modelId="{D356D38E-3BEF-4731-BE66-8347F33F8DA2}" type="pres">
      <dgm:prSet presAssocID="{4B3E0A21-BE05-4A0D-B912-9EE3066B99AA}" presName="parentText" presStyleLbl="alignNode1" presStyleIdx="3" presStyleCnt="5">
        <dgm:presLayoutVars>
          <dgm:chMax val="1"/>
          <dgm:bulletEnabled val="1"/>
        </dgm:presLayoutVars>
      </dgm:prSet>
      <dgm:spPr/>
      <dgm:t>
        <a:bodyPr/>
        <a:lstStyle/>
        <a:p>
          <a:endParaRPr lang="es-ES"/>
        </a:p>
      </dgm:t>
    </dgm:pt>
    <dgm:pt modelId="{1E06DF4A-F4BC-4B66-8932-AA0800700AB7}" type="pres">
      <dgm:prSet presAssocID="{4B3E0A21-BE05-4A0D-B912-9EE3066B99AA}" presName="descendantText" presStyleLbl="alignAcc1" presStyleIdx="3" presStyleCnt="5">
        <dgm:presLayoutVars>
          <dgm:bulletEnabled val="1"/>
        </dgm:presLayoutVars>
      </dgm:prSet>
      <dgm:spPr/>
      <dgm:t>
        <a:bodyPr/>
        <a:lstStyle/>
        <a:p>
          <a:endParaRPr lang="es-ES"/>
        </a:p>
      </dgm:t>
    </dgm:pt>
    <dgm:pt modelId="{B9E288FA-E5EF-47F0-BF7C-4C8E1F0584E8}" type="pres">
      <dgm:prSet presAssocID="{801775D6-2461-43A3-AB96-256134D7C665}" presName="sp" presStyleCnt="0"/>
      <dgm:spPr/>
    </dgm:pt>
    <dgm:pt modelId="{E7D71845-B7E6-4F0F-8DC1-AFF7163F865F}" type="pres">
      <dgm:prSet presAssocID="{D2696C76-D81A-47F4-B60E-FADF62041994}" presName="composite" presStyleCnt="0"/>
      <dgm:spPr/>
    </dgm:pt>
    <dgm:pt modelId="{0EA45EB5-022B-4600-B07C-A2F8600A9273}" type="pres">
      <dgm:prSet presAssocID="{D2696C76-D81A-47F4-B60E-FADF62041994}" presName="parentText" presStyleLbl="alignNode1" presStyleIdx="4" presStyleCnt="5">
        <dgm:presLayoutVars>
          <dgm:chMax val="1"/>
          <dgm:bulletEnabled val="1"/>
        </dgm:presLayoutVars>
      </dgm:prSet>
      <dgm:spPr/>
      <dgm:t>
        <a:bodyPr/>
        <a:lstStyle/>
        <a:p>
          <a:endParaRPr lang="es-ES"/>
        </a:p>
      </dgm:t>
    </dgm:pt>
    <dgm:pt modelId="{67D47AB1-E13D-4F8D-877C-0E9C7AB2A849}" type="pres">
      <dgm:prSet presAssocID="{D2696C76-D81A-47F4-B60E-FADF62041994}" presName="descendantText" presStyleLbl="alignAcc1" presStyleIdx="4" presStyleCnt="5">
        <dgm:presLayoutVars>
          <dgm:bulletEnabled val="1"/>
        </dgm:presLayoutVars>
      </dgm:prSet>
      <dgm:spPr/>
      <dgm:t>
        <a:bodyPr/>
        <a:lstStyle/>
        <a:p>
          <a:endParaRPr lang="es-ES"/>
        </a:p>
      </dgm:t>
    </dgm:pt>
  </dgm:ptLst>
  <dgm:cxnLst>
    <dgm:cxn modelId="{8B32CB1C-F3A8-4A95-9B1B-3A91053156EF}" srcId="{D2696C76-D81A-47F4-B60E-FADF62041994}" destId="{E572CB9D-9708-4698-AC9C-1B10CA2A3D85}" srcOrd="0" destOrd="0" parTransId="{6245EE7A-52E8-494D-897E-9DDB4E695922}" sibTransId="{23374026-31B8-47F6-828C-D7A4E8690305}"/>
    <dgm:cxn modelId="{25F003D0-8EB1-4629-B690-487FCFDA34DE}" type="presOf" srcId="{570552BA-FC59-46FB-9FC4-3F513072889D}" destId="{34D8DFC1-5F08-4E29-883C-A29975D9DBA0}" srcOrd="0" destOrd="3" presId="urn:microsoft.com/office/officeart/2005/8/layout/chevron2"/>
    <dgm:cxn modelId="{5722C20B-B471-4975-A03B-DFFA47F0CBCC}" type="presOf" srcId="{E572CB9D-9708-4698-AC9C-1B10CA2A3D85}" destId="{67D47AB1-E13D-4F8D-877C-0E9C7AB2A849}" srcOrd="0" destOrd="0" presId="urn:microsoft.com/office/officeart/2005/8/layout/chevron2"/>
    <dgm:cxn modelId="{DDDF6006-EDC9-4095-889B-D47A24C2062E}" type="presOf" srcId="{BA90A676-AE5C-4C0C-8324-EE1ADFB4EE43}" destId="{34D8DFC1-5F08-4E29-883C-A29975D9DBA0}" srcOrd="0" destOrd="2" presId="urn:microsoft.com/office/officeart/2005/8/layout/chevron2"/>
    <dgm:cxn modelId="{3AE0DED1-25E8-4DBB-AC7E-A8A43117E7D6}" srcId="{BE4C6309-A9F6-4E22-8E93-0F3113041AFC}" destId="{9801F9D0-1B75-4152-B537-05055DB590FF}" srcOrd="0" destOrd="0" parTransId="{59F3A220-7F0B-4499-8439-5B67467A4B16}" sibTransId="{1B11934B-CF09-4C03-986B-F683D25E4090}"/>
    <dgm:cxn modelId="{3D776C8C-3407-42FF-83E3-6F47E03795B0}" srcId="{9801F9D0-1B75-4152-B537-05055DB590FF}" destId="{456E46A8-49ED-4EC2-A10F-1C99A5EC0941}" srcOrd="0" destOrd="0" parTransId="{861C5901-B426-4D71-B70C-11C3384E5E47}" sibTransId="{C1F472DD-C5C6-44B0-B200-A45CBC3A2CCE}"/>
    <dgm:cxn modelId="{49D3AEA6-61C8-41BD-BAE5-FE6BD06034CF}" srcId="{15B74569-5526-4D03-85D4-AAACCBA14C36}" destId="{A70985E9-5C71-4488-873E-010214A4F952}" srcOrd="0" destOrd="0" parTransId="{682E2545-CA9C-439F-9F29-3B83779F0793}" sibTransId="{29CBC9B5-B5D3-441C-BAFE-016D433E958E}"/>
    <dgm:cxn modelId="{7F2ABB2D-B56C-41A7-946E-E64420E6A14D}" srcId="{BE4C6309-A9F6-4E22-8E93-0F3113041AFC}" destId="{24C071B3-4940-4C0E-88C9-78C642579951}" srcOrd="1" destOrd="0" parTransId="{77A2003C-3C6A-4DC8-AFDD-BAD49C4C2EFA}" sibTransId="{AECE68B2-D859-454C-AA11-E0F8C13D8659}"/>
    <dgm:cxn modelId="{7A0EE75C-A5AF-4170-9071-2C1832351219}" srcId="{BE4C6309-A9F6-4E22-8E93-0F3113041AFC}" destId="{D2696C76-D81A-47F4-B60E-FADF62041994}" srcOrd="4" destOrd="0" parTransId="{336254DB-F299-4B60-9433-7A9E074064FD}" sibTransId="{1B15F984-DE55-4889-B936-EB012DB43BD7}"/>
    <dgm:cxn modelId="{AA50507D-4C83-46EC-BAC8-EE6178C62480}" srcId="{BE4C6309-A9F6-4E22-8E93-0F3113041AFC}" destId="{4B3E0A21-BE05-4A0D-B912-9EE3066B99AA}" srcOrd="3" destOrd="0" parTransId="{CA392CD2-92D6-4A4F-ABA6-3A98D5652322}" sibTransId="{801775D6-2461-43A3-AB96-256134D7C665}"/>
    <dgm:cxn modelId="{CE3C6D74-54E9-4300-AAE1-DCD5DFED0407}" srcId="{9801F9D0-1B75-4152-B537-05055DB590FF}" destId="{8041F92A-7F9E-41FF-A402-D3C9C5FD5AA8}" srcOrd="1" destOrd="0" parTransId="{3CB8071F-AA34-45C2-B569-91C57D7DE854}" sibTransId="{6E95D190-95CB-43EB-9052-68621B4B79FA}"/>
    <dgm:cxn modelId="{36E0A58B-68EA-46CC-9DAD-1D0EE3F5B864}" type="presOf" srcId="{4B3E0A21-BE05-4A0D-B912-9EE3066B99AA}" destId="{D356D38E-3BEF-4731-BE66-8347F33F8DA2}" srcOrd="0" destOrd="0" presId="urn:microsoft.com/office/officeart/2005/8/layout/chevron2"/>
    <dgm:cxn modelId="{E219225A-524F-4960-894E-8B033B10B11A}" type="presOf" srcId="{BE4C6309-A9F6-4E22-8E93-0F3113041AFC}" destId="{0C58D2A5-31CF-4CE9-A57A-D41EECD4ABDD}" srcOrd="0" destOrd="0" presId="urn:microsoft.com/office/officeart/2005/8/layout/chevron2"/>
    <dgm:cxn modelId="{65B7BF2F-E560-443A-8D63-72A646A87DB4}" type="presOf" srcId="{24C071B3-4940-4C0E-88C9-78C642579951}" destId="{2295B79C-D6D6-4BBD-B3CB-FD819DB86976}" srcOrd="0" destOrd="0" presId="urn:microsoft.com/office/officeart/2005/8/layout/chevron2"/>
    <dgm:cxn modelId="{73310219-EED1-456E-8A14-B78FB96F360F}" srcId="{4B3E0A21-BE05-4A0D-B912-9EE3066B99AA}" destId="{CAA68CB4-AE0F-4556-99E8-1287CB1A3ED6}" srcOrd="0" destOrd="0" parTransId="{C96857B1-B95F-4CE6-9AA3-2EBF03D22AB6}" sibTransId="{42EA389C-16A9-4C37-982A-D3D4E59093AE}"/>
    <dgm:cxn modelId="{56E65319-B870-471C-831F-8112E496A144}" srcId="{BE4C6309-A9F6-4E22-8E93-0F3113041AFC}" destId="{15B74569-5526-4D03-85D4-AAACCBA14C36}" srcOrd="2" destOrd="0" parTransId="{3DF9870D-E2B5-4F65-BCB8-BA1A28A0D4A1}" sibTransId="{9845680C-48C8-4BBF-982B-B477F3BC129A}"/>
    <dgm:cxn modelId="{33EB86CB-8466-4490-A642-9BABBFB7F714}" srcId="{9801F9D0-1B75-4152-B537-05055DB590FF}" destId="{570552BA-FC59-46FB-9FC4-3F513072889D}" srcOrd="3" destOrd="0" parTransId="{3DAB1F77-7F4F-46B3-A3AA-9B0138CB7328}" sibTransId="{B2C21A31-1074-4E5A-8FC1-EDB946378AE4}"/>
    <dgm:cxn modelId="{1C522E66-18AF-4A2E-B291-7CA88E8AEA3B}" type="presOf" srcId="{15B74569-5526-4D03-85D4-AAACCBA14C36}" destId="{0378EADC-EF72-460D-A05B-DC7FFDFEE160}" srcOrd="0" destOrd="0" presId="urn:microsoft.com/office/officeart/2005/8/layout/chevron2"/>
    <dgm:cxn modelId="{AA3AD3FA-760F-4481-9825-AB9F29276479}" type="presOf" srcId="{8041F92A-7F9E-41FF-A402-D3C9C5FD5AA8}" destId="{34D8DFC1-5F08-4E29-883C-A29975D9DBA0}" srcOrd="0" destOrd="1" presId="urn:microsoft.com/office/officeart/2005/8/layout/chevron2"/>
    <dgm:cxn modelId="{D7DA4B1C-2D65-40D7-897D-C1D54D3DD1F4}" type="presOf" srcId="{9801F9D0-1B75-4152-B537-05055DB590FF}" destId="{2233020C-5F38-4BD0-8667-767295AE2015}" srcOrd="0" destOrd="0" presId="urn:microsoft.com/office/officeart/2005/8/layout/chevron2"/>
    <dgm:cxn modelId="{C494F6A7-A092-42EE-946D-44711E3C91ED}" type="presOf" srcId="{D2696C76-D81A-47F4-B60E-FADF62041994}" destId="{0EA45EB5-022B-4600-B07C-A2F8600A9273}" srcOrd="0" destOrd="0" presId="urn:microsoft.com/office/officeart/2005/8/layout/chevron2"/>
    <dgm:cxn modelId="{1D46D008-0A91-4D69-9687-7B1A88D03EC4}" type="presOf" srcId="{B957F91A-C001-4721-A22E-F05488DC4355}" destId="{0AF3D128-66DB-420A-956B-A95DCB30980F}" srcOrd="0" destOrd="0" presId="urn:microsoft.com/office/officeart/2005/8/layout/chevron2"/>
    <dgm:cxn modelId="{D564E53B-0146-4E1D-97FC-6F9918B0285C}" srcId="{9801F9D0-1B75-4152-B537-05055DB590FF}" destId="{BA90A676-AE5C-4C0C-8324-EE1ADFB4EE43}" srcOrd="2" destOrd="0" parTransId="{6FA56CF0-C80E-4501-9A3B-C03D6DE61383}" sibTransId="{01FAE249-62E8-4F74-B43E-3A94585865CE}"/>
    <dgm:cxn modelId="{896F39BB-9C1A-4DA6-B0AC-9023954BC839}" type="presOf" srcId="{CAA68CB4-AE0F-4556-99E8-1287CB1A3ED6}" destId="{1E06DF4A-F4BC-4B66-8932-AA0800700AB7}" srcOrd="0" destOrd="0" presId="urn:microsoft.com/office/officeart/2005/8/layout/chevron2"/>
    <dgm:cxn modelId="{093EE1FD-91DA-4026-A1A1-A9B8086FAE70}" type="presOf" srcId="{456E46A8-49ED-4EC2-A10F-1C99A5EC0941}" destId="{34D8DFC1-5F08-4E29-883C-A29975D9DBA0}" srcOrd="0" destOrd="0" presId="urn:microsoft.com/office/officeart/2005/8/layout/chevron2"/>
    <dgm:cxn modelId="{5F246A29-4C88-4F4A-A0B6-C280F639FDEC}" type="presOf" srcId="{A70985E9-5C71-4488-873E-010214A4F952}" destId="{FF4A9896-91CC-4FF9-ACE4-D2CDCD4B7DB8}" srcOrd="0" destOrd="0" presId="urn:microsoft.com/office/officeart/2005/8/layout/chevron2"/>
    <dgm:cxn modelId="{CED52C4A-B2A9-462A-9FFA-3F8EFCA33EA7}" srcId="{24C071B3-4940-4C0E-88C9-78C642579951}" destId="{B957F91A-C001-4721-A22E-F05488DC4355}" srcOrd="0" destOrd="0" parTransId="{5726E2EB-94D7-41E7-9000-DD25766D1DCA}" sibTransId="{17A83C95-FB4C-4278-94DB-3A0D215951DD}"/>
    <dgm:cxn modelId="{6BAC0246-0B80-4E55-84C2-DB72E01F516C}" type="presParOf" srcId="{0C58D2A5-31CF-4CE9-A57A-D41EECD4ABDD}" destId="{A7B59C82-8CB1-443E-BBFC-29A7E68EEFAE}" srcOrd="0" destOrd="0" presId="urn:microsoft.com/office/officeart/2005/8/layout/chevron2"/>
    <dgm:cxn modelId="{96D8F5E9-2FFF-444D-A3BD-01D9D2AA4B89}" type="presParOf" srcId="{A7B59C82-8CB1-443E-BBFC-29A7E68EEFAE}" destId="{2233020C-5F38-4BD0-8667-767295AE2015}" srcOrd="0" destOrd="0" presId="urn:microsoft.com/office/officeart/2005/8/layout/chevron2"/>
    <dgm:cxn modelId="{AD10E28B-B547-480F-AC5B-C53C87B37F1B}" type="presParOf" srcId="{A7B59C82-8CB1-443E-BBFC-29A7E68EEFAE}" destId="{34D8DFC1-5F08-4E29-883C-A29975D9DBA0}" srcOrd="1" destOrd="0" presId="urn:microsoft.com/office/officeart/2005/8/layout/chevron2"/>
    <dgm:cxn modelId="{0322404A-50A7-44B3-90CB-36B329932181}" type="presParOf" srcId="{0C58D2A5-31CF-4CE9-A57A-D41EECD4ABDD}" destId="{B448D403-09E9-4695-9D9A-DF5434014F36}" srcOrd="1" destOrd="0" presId="urn:microsoft.com/office/officeart/2005/8/layout/chevron2"/>
    <dgm:cxn modelId="{B4DC6631-E6FE-4FD3-B25C-46DACECB6E83}" type="presParOf" srcId="{0C58D2A5-31CF-4CE9-A57A-D41EECD4ABDD}" destId="{61A0F731-4FD8-4A46-AF6A-47240951C141}" srcOrd="2" destOrd="0" presId="urn:microsoft.com/office/officeart/2005/8/layout/chevron2"/>
    <dgm:cxn modelId="{F297CBB6-4326-47EE-AFC3-7AF14016DA10}" type="presParOf" srcId="{61A0F731-4FD8-4A46-AF6A-47240951C141}" destId="{2295B79C-D6D6-4BBD-B3CB-FD819DB86976}" srcOrd="0" destOrd="0" presId="urn:microsoft.com/office/officeart/2005/8/layout/chevron2"/>
    <dgm:cxn modelId="{5CA16C4B-E0E2-479C-9101-DAEB65E0296A}" type="presParOf" srcId="{61A0F731-4FD8-4A46-AF6A-47240951C141}" destId="{0AF3D128-66DB-420A-956B-A95DCB30980F}" srcOrd="1" destOrd="0" presId="urn:microsoft.com/office/officeart/2005/8/layout/chevron2"/>
    <dgm:cxn modelId="{46D0705A-541A-4106-9C7F-1E193FAC1F74}" type="presParOf" srcId="{0C58D2A5-31CF-4CE9-A57A-D41EECD4ABDD}" destId="{80992023-595E-43DF-BA54-075012084848}" srcOrd="3" destOrd="0" presId="urn:microsoft.com/office/officeart/2005/8/layout/chevron2"/>
    <dgm:cxn modelId="{15B336B8-7B43-450F-A7CE-CBD863200ADC}" type="presParOf" srcId="{0C58D2A5-31CF-4CE9-A57A-D41EECD4ABDD}" destId="{EDE293F2-EB52-41CA-BF6F-08C3030EAFC9}" srcOrd="4" destOrd="0" presId="urn:microsoft.com/office/officeart/2005/8/layout/chevron2"/>
    <dgm:cxn modelId="{3E7CFA52-AFA9-43FE-ACF6-EA6F6DA1375C}" type="presParOf" srcId="{EDE293F2-EB52-41CA-BF6F-08C3030EAFC9}" destId="{0378EADC-EF72-460D-A05B-DC7FFDFEE160}" srcOrd="0" destOrd="0" presId="urn:microsoft.com/office/officeart/2005/8/layout/chevron2"/>
    <dgm:cxn modelId="{2B1DB08E-B6D6-4EBB-9749-6AC10FE4B920}" type="presParOf" srcId="{EDE293F2-EB52-41CA-BF6F-08C3030EAFC9}" destId="{FF4A9896-91CC-4FF9-ACE4-D2CDCD4B7DB8}" srcOrd="1" destOrd="0" presId="urn:microsoft.com/office/officeart/2005/8/layout/chevron2"/>
    <dgm:cxn modelId="{87B16533-F309-4033-9670-3838AAEFEB88}" type="presParOf" srcId="{0C58D2A5-31CF-4CE9-A57A-D41EECD4ABDD}" destId="{69BE87F9-F68B-4868-9B9B-24B9CEE944D0}" srcOrd="5" destOrd="0" presId="urn:microsoft.com/office/officeart/2005/8/layout/chevron2"/>
    <dgm:cxn modelId="{7FAC42B7-4192-45B0-975A-5C125C497948}" type="presParOf" srcId="{0C58D2A5-31CF-4CE9-A57A-D41EECD4ABDD}" destId="{47BBFA48-9DD7-42B2-974F-41C84A479601}" srcOrd="6" destOrd="0" presId="urn:microsoft.com/office/officeart/2005/8/layout/chevron2"/>
    <dgm:cxn modelId="{849225A7-E952-4E77-8587-278E6BF27ECE}" type="presParOf" srcId="{47BBFA48-9DD7-42B2-974F-41C84A479601}" destId="{D356D38E-3BEF-4731-BE66-8347F33F8DA2}" srcOrd="0" destOrd="0" presId="urn:microsoft.com/office/officeart/2005/8/layout/chevron2"/>
    <dgm:cxn modelId="{C61F7001-5B65-4824-B903-4B446060A2E9}" type="presParOf" srcId="{47BBFA48-9DD7-42B2-974F-41C84A479601}" destId="{1E06DF4A-F4BC-4B66-8932-AA0800700AB7}" srcOrd="1" destOrd="0" presId="urn:microsoft.com/office/officeart/2005/8/layout/chevron2"/>
    <dgm:cxn modelId="{F3679338-2846-439F-87B1-63C8D4F4D99C}" type="presParOf" srcId="{0C58D2A5-31CF-4CE9-A57A-D41EECD4ABDD}" destId="{B9E288FA-E5EF-47F0-BF7C-4C8E1F0584E8}" srcOrd="7" destOrd="0" presId="urn:microsoft.com/office/officeart/2005/8/layout/chevron2"/>
    <dgm:cxn modelId="{97F56B57-3469-446E-B1AF-7FFA7BFA3246}" type="presParOf" srcId="{0C58D2A5-31CF-4CE9-A57A-D41EECD4ABDD}" destId="{E7D71845-B7E6-4F0F-8DC1-AFF7163F865F}" srcOrd="8" destOrd="0" presId="urn:microsoft.com/office/officeart/2005/8/layout/chevron2"/>
    <dgm:cxn modelId="{59B9EF4E-B87D-4073-A413-2C91B18B6F5B}" type="presParOf" srcId="{E7D71845-B7E6-4F0F-8DC1-AFF7163F865F}" destId="{0EA45EB5-022B-4600-B07C-A2F8600A9273}" srcOrd="0" destOrd="0" presId="urn:microsoft.com/office/officeart/2005/8/layout/chevron2"/>
    <dgm:cxn modelId="{208903A7-994A-42A9-9642-37B688226989}" type="presParOf" srcId="{E7D71845-B7E6-4F0F-8DC1-AFF7163F865F}" destId="{67D47AB1-E13D-4F8D-877C-0E9C7AB2A84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3020C-5F38-4BD0-8667-767295AE2015}">
      <dsp:nvSpPr>
        <dsp:cNvPr id="0" name=""/>
        <dsp:cNvSpPr/>
      </dsp:nvSpPr>
      <dsp:spPr>
        <a:xfrm rot="5400000">
          <a:off x="-179929" y="185193"/>
          <a:ext cx="1199529" cy="839670"/>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_tradnl" sz="1000" kern="1200" dirty="0" smtClean="0"/>
            <a:t>Materia Prima</a:t>
          </a:r>
          <a:endParaRPr lang="es-ES" sz="1000" kern="1200" dirty="0"/>
        </a:p>
      </dsp:txBody>
      <dsp:txXfrm rot="-5400000">
        <a:off x="1" y="425098"/>
        <a:ext cx="839670" cy="359859"/>
      </dsp:txXfrm>
    </dsp:sp>
    <dsp:sp modelId="{34D8DFC1-5F08-4E29-883C-A29975D9DBA0}">
      <dsp:nvSpPr>
        <dsp:cNvPr id="0" name=""/>
        <dsp:cNvSpPr/>
      </dsp:nvSpPr>
      <dsp:spPr>
        <a:xfrm rot="5400000">
          <a:off x="3702396" y="-2857461"/>
          <a:ext cx="779693" cy="6505145"/>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_tradnl" sz="1200" kern="1200" dirty="0" smtClean="0"/>
            <a:t>Hidróxido de calcio</a:t>
          </a:r>
          <a:endParaRPr lang="es-ES" sz="1200" kern="1200" dirty="0"/>
        </a:p>
        <a:p>
          <a:pPr marL="114300" lvl="1" indent="-114300" algn="l" defTabSz="533400">
            <a:lnSpc>
              <a:spcPct val="90000"/>
            </a:lnSpc>
            <a:spcBef>
              <a:spcPct val="0"/>
            </a:spcBef>
            <a:spcAft>
              <a:spcPct val="15000"/>
            </a:spcAft>
            <a:buChar char="••"/>
          </a:pPr>
          <a:r>
            <a:rPr lang="es-ES_tradnl" sz="1200" kern="1200" dirty="0" smtClean="0"/>
            <a:t>Agua</a:t>
          </a:r>
          <a:endParaRPr lang="es-ES" sz="1200" kern="1200" dirty="0"/>
        </a:p>
        <a:p>
          <a:pPr marL="114300" lvl="1" indent="-114300" algn="l" defTabSz="533400">
            <a:lnSpc>
              <a:spcPct val="90000"/>
            </a:lnSpc>
            <a:spcBef>
              <a:spcPct val="0"/>
            </a:spcBef>
            <a:spcAft>
              <a:spcPct val="15000"/>
            </a:spcAft>
            <a:buChar char="••"/>
          </a:pPr>
          <a:r>
            <a:rPr lang="es-ES_tradnl" sz="1200" kern="1200" dirty="0" smtClean="0"/>
            <a:t>Nopales</a:t>
          </a:r>
          <a:endParaRPr lang="es-ES" sz="1200" kern="1200" dirty="0"/>
        </a:p>
        <a:p>
          <a:pPr marL="114300" lvl="1" indent="-114300" algn="l" defTabSz="533400">
            <a:lnSpc>
              <a:spcPct val="90000"/>
            </a:lnSpc>
            <a:spcBef>
              <a:spcPct val="0"/>
            </a:spcBef>
            <a:spcAft>
              <a:spcPct val="15000"/>
            </a:spcAft>
            <a:buChar char="••"/>
          </a:pPr>
          <a:r>
            <a:rPr lang="es-ES_tradnl" sz="1200" kern="1200" dirty="0" smtClean="0"/>
            <a:t>Cloruro sódico</a:t>
          </a:r>
          <a:endParaRPr lang="es-ES" sz="1200" kern="1200" dirty="0"/>
        </a:p>
      </dsp:txBody>
      <dsp:txXfrm rot="-5400000">
        <a:off x="839671" y="43325"/>
        <a:ext cx="6467084" cy="703571"/>
      </dsp:txXfrm>
    </dsp:sp>
    <dsp:sp modelId="{2295B79C-D6D6-4BBD-B3CB-FD819DB86976}">
      <dsp:nvSpPr>
        <dsp:cNvPr id="0" name=""/>
        <dsp:cNvSpPr/>
      </dsp:nvSpPr>
      <dsp:spPr>
        <a:xfrm rot="5400000">
          <a:off x="-179929" y="1268833"/>
          <a:ext cx="1199529" cy="839670"/>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_tradnl" sz="1000" kern="1200" dirty="0" smtClean="0"/>
            <a:t>Extracción de baba de nopal</a:t>
          </a:r>
          <a:endParaRPr lang="es-ES" sz="1000" kern="1200" dirty="0"/>
        </a:p>
      </dsp:txBody>
      <dsp:txXfrm rot="-5400000">
        <a:off x="1" y="1508738"/>
        <a:ext cx="839670" cy="359859"/>
      </dsp:txXfrm>
    </dsp:sp>
    <dsp:sp modelId="{0AF3D128-66DB-420A-956B-A95DCB30980F}">
      <dsp:nvSpPr>
        <dsp:cNvPr id="0" name=""/>
        <dsp:cNvSpPr/>
      </dsp:nvSpPr>
      <dsp:spPr>
        <a:xfrm rot="5400000">
          <a:off x="3702191" y="-1773616"/>
          <a:ext cx="780103" cy="6505145"/>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_tradnl" sz="1200" kern="1200" dirty="0" smtClean="0"/>
            <a:t>Trituración de nopales , colocar en agua y reposo. Mezclado y trituración.</a:t>
          </a:r>
          <a:endParaRPr lang="es-ES" sz="1200" kern="1200" dirty="0"/>
        </a:p>
      </dsp:txBody>
      <dsp:txXfrm rot="-5400000">
        <a:off x="839671" y="1126985"/>
        <a:ext cx="6467064" cy="703941"/>
      </dsp:txXfrm>
    </dsp:sp>
    <dsp:sp modelId="{0378EADC-EF72-460D-A05B-DC7FFDFEE160}">
      <dsp:nvSpPr>
        <dsp:cNvPr id="0" name=""/>
        <dsp:cNvSpPr/>
      </dsp:nvSpPr>
      <dsp:spPr>
        <a:xfrm rot="5400000">
          <a:off x="-179929" y="2352472"/>
          <a:ext cx="1199529" cy="839670"/>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_tradnl" sz="1000" kern="1200" dirty="0" smtClean="0"/>
            <a:t>Eliminación de sólidos</a:t>
          </a:r>
          <a:endParaRPr lang="es-ES" sz="1000" kern="1200" dirty="0"/>
        </a:p>
      </dsp:txBody>
      <dsp:txXfrm rot="-5400000">
        <a:off x="1" y="2592377"/>
        <a:ext cx="839670" cy="359859"/>
      </dsp:txXfrm>
    </dsp:sp>
    <dsp:sp modelId="{FF4A9896-91CC-4FF9-ACE4-D2CDCD4B7DB8}">
      <dsp:nvSpPr>
        <dsp:cNvPr id="0" name=""/>
        <dsp:cNvSpPr/>
      </dsp:nvSpPr>
      <dsp:spPr>
        <a:xfrm rot="5400000">
          <a:off x="3702396" y="-690182"/>
          <a:ext cx="779693" cy="6505145"/>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_tradnl" sz="1200" kern="1200" smtClean="0"/>
            <a:t>Filtración de mezcla de nopal y agua.</a:t>
          </a:r>
          <a:endParaRPr lang="es-ES" sz="1200" kern="1200"/>
        </a:p>
      </dsp:txBody>
      <dsp:txXfrm rot="-5400000">
        <a:off x="839671" y="2210604"/>
        <a:ext cx="6467084" cy="703571"/>
      </dsp:txXfrm>
    </dsp:sp>
    <dsp:sp modelId="{D356D38E-3BEF-4731-BE66-8347F33F8DA2}">
      <dsp:nvSpPr>
        <dsp:cNvPr id="0" name=""/>
        <dsp:cNvSpPr/>
      </dsp:nvSpPr>
      <dsp:spPr>
        <a:xfrm rot="5400000">
          <a:off x="-179929" y="3436112"/>
          <a:ext cx="1199529" cy="839670"/>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_tradnl" sz="1000" kern="1200" dirty="0" smtClean="0"/>
            <a:t>Mezcla  salina</a:t>
          </a:r>
          <a:endParaRPr lang="es-ES" sz="1000" kern="1200" dirty="0"/>
        </a:p>
      </dsp:txBody>
      <dsp:txXfrm rot="-5400000">
        <a:off x="1" y="3676017"/>
        <a:ext cx="839670" cy="359859"/>
      </dsp:txXfrm>
    </dsp:sp>
    <dsp:sp modelId="{1E06DF4A-F4BC-4B66-8932-AA0800700AB7}">
      <dsp:nvSpPr>
        <dsp:cNvPr id="0" name=""/>
        <dsp:cNvSpPr/>
      </dsp:nvSpPr>
      <dsp:spPr>
        <a:xfrm rot="5400000">
          <a:off x="3702396" y="393457"/>
          <a:ext cx="779693" cy="6505145"/>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_tradnl" sz="1200" kern="1200" dirty="0" smtClean="0"/>
            <a:t>Dilución de cloruro sódico e hidróxido de calcio en agua.</a:t>
          </a:r>
          <a:endParaRPr lang="es-ES" sz="1200" kern="1200" dirty="0"/>
        </a:p>
      </dsp:txBody>
      <dsp:txXfrm rot="-5400000">
        <a:off x="839671" y="3294244"/>
        <a:ext cx="6467084" cy="703571"/>
      </dsp:txXfrm>
    </dsp:sp>
    <dsp:sp modelId="{0EA45EB5-022B-4600-B07C-A2F8600A9273}">
      <dsp:nvSpPr>
        <dsp:cNvPr id="0" name=""/>
        <dsp:cNvSpPr/>
      </dsp:nvSpPr>
      <dsp:spPr>
        <a:xfrm rot="5400000">
          <a:off x="-179929" y="4519751"/>
          <a:ext cx="1199529" cy="839670"/>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_tradnl" sz="1000" kern="1200" dirty="0" smtClean="0"/>
            <a:t>Mezcla de nopal y sal.</a:t>
          </a:r>
          <a:endParaRPr lang="es-ES" sz="1000" kern="1200" dirty="0"/>
        </a:p>
      </dsp:txBody>
      <dsp:txXfrm rot="-5400000">
        <a:off x="1" y="4759656"/>
        <a:ext cx="839670" cy="359859"/>
      </dsp:txXfrm>
    </dsp:sp>
    <dsp:sp modelId="{67D47AB1-E13D-4F8D-877C-0E9C7AB2A849}">
      <dsp:nvSpPr>
        <dsp:cNvPr id="0" name=""/>
        <dsp:cNvSpPr/>
      </dsp:nvSpPr>
      <dsp:spPr>
        <a:xfrm rot="5400000">
          <a:off x="3702396" y="1477096"/>
          <a:ext cx="779693" cy="6505145"/>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_tradnl" sz="1200" kern="1200" dirty="0" smtClean="0"/>
            <a:t>Mezcla de el agua con nopal y solución salina, mezclado</a:t>
          </a:r>
          <a:endParaRPr lang="es-ES" sz="1200" kern="1200" dirty="0"/>
        </a:p>
      </dsp:txBody>
      <dsp:txXfrm rot="-5400000">
        <a:off x="839671" y="4377883"/>
        <a:ext cx="6467084" cy="7035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4F9013-8EB6-45FF-9346-B5AC139C782C}" type="datetimeFigureOut">
              <a:rPr lang="es-ES" smtClean="0"/>
              <a:t>03/11/2015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3B553-69EA-4EF4-8639-2D781A16CD20}" type="slidenum">
              <a:rPr lang="es-ES" smtClean="0"/>
              <a:t>‹Nº›</a:t>
            </a:fld>
            <a:endParaRPr lang="es-ES"/>
          </a:p>
        </p:txBody>
      </p:sp>
    </p:spTree>
    <p:extLst>
      <p:ext uri="{BB962C8B-B14F-4D97-AF65-F5344CB8AC3E}">
        <p14:creationId xmlns:p14="http://schemas.microsoft.com/office/powerpoint/2010/main" val="4221068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913B553-69EA-4EF4-8639-2D781A16CD20}" type="slidenum">
              <a:rPr lang="es-ES" smtClean="0"/>
              <a:t>9</a:t>
            </a:fld>
            <a:endParaRPr lang="es-ES"/>
          </a:p>
        </p:txBody>
      </p:sp>
    </p:spTree>
    <p:extLst>
      <p:ext uri="{BB962C8B-B14F-4D97-AF65-F5344CB8AC3E}">
        <p14:creationId xmlns:p14="http://schemas.microsoft.com/office/powerpoint/2010/main" val="244028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5C74AF4-A996-4338-BBEE-E659FBB2A577}" type="datetimeFigureOut">
              <a:rPr lang="es-ES" smtClean="0"/>
              <a:t>03/11/2015</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9778C25-4D89-4424-AE59-2766C97DCD37}" type="slidenum">
              <a:rPr lang="es-ES" smtClean="0"/>
              <a:t>‹Nº›</a:t>
            </a:fld>
            <a:endParaRPr lang="es-E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C74AF4-A996-4338-BBEE-E659FBB2A577}" type="datetimeFigureOut">
              <a:rPr lang="es-ES" smtClean="0"/>
              <a:t>03/11/2015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9778C25-4D89-4424-AE59-2766C97DCD37}"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5C74AF4-A996-4338-BBEE-E659FBB2A577}" type="datetimeFigureOut">
              <a:rPr lang="es-ES" smtClean="0"/>
              <a:t>03/11/2015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9778C25-4D89-4424-AE59-2766C97DCD37}"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5C74AF4-A996-4338-BBEE-E659FBB2A577}" type="datetimeFigureOut">
              <a:rPr lang="es-ES" smtClean="0"/>
              <a:t>03/11/2015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9778C25-4D89-4424-AE59-2766C97DCD37}"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5C74AF4-A996-4338-BBEE-E659FBB2A577}" type="datetimeFigureOut">
              <a:rPr lang="es-ES" smtClean="0"/>
              <a:t>03/11/2015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9778C25-4D89-4424-AE59-2766C97DCD37}"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F5C74AF4-A996-4338-BBEE-E659FBB2A577}" type="datetimeFigureOut">
              <a:rPr lang="es-ES" smtClean="0"/>
              <a:t>03/11/2015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9778C25-4D89-4424-AE59-2766C97DCD37}" type="slidenum">
              <a:rPr lang="es-ES" smtClean="0"/>
              <a:t>‹Nº›</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5C74AF4-A996-4338-BBEE-E659FBB2A577}" type="datetimeFigureOut">
              <a:rPr lang="es-ES" smtClean="0"/>
              <a:t>03/11/2015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9778C25-4D89-4424-AE59-2766C97DCD37}"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5C74AF4-A996-4338-BBEE-E659FBB2A577}" type="datetimeFigureOut">
              <a:rPr lang="es-ES" smtClean="0"/>
              <a:t>03/11/2015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9778C25-4D89-4424-AE59-2766C97DCD37}"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74AF4-A996-4338-BBEE-E659FBB2A577}" type="datetimeFigureOut">
              <a:rPr lang="es-ES" smtClean="0"/>
              <a:t>03/11/2015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9778C25-4D89-4424-AE59-2766C97DCD37}"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5C74AF4-A996-4338-BBEE-E659FBB2A577}" type="datetimeFigureOut">
              <a:rPr lang="es-ES" smtClean="0"/>
              <a:t>03/11/2015</a:t>
            </a:fld>
            <a:endParaRPr lang="es-ES"/>
          </a:p>
        </p:txBody>
      </p:sp>
      <p:sp>
        <p:nvSpPr>
          <p:cNvPr id="7" name="Slide Number Placeholder 6"/>
          <p:cNvSpPr>
            <a:spLocks noGrp="1"/>
          </p:cNvSpPr>
          <p:nvPr>
            <p:ph type="sldNum" sz="quarter" idx="12"/>
          </p:nvPr>
        </p:nvSpPr>
        <p:spPr/>
        <p:txBody>
          <a:bodyPr/>
          <a:lstStyle/>
          <a:p>
            <a:fld id="{A9778C25-4D89-4424-AE59-2766C97DCD37}" type="slidenum">
              <a:rPr lang="es-ES" smtClean="0"/>
              <a:t>‹Nº›</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5C74AF4-A996-4338-BBEE-E659FBB2A577}" type="datetimeFigureOut">
              <a:rPr lang="es-ES" smtClean="0"/>
              <a:t>03/11/2015</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A9778C25-4D89-4424-AE59-2766C97DCD37}"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5C74AF4-A996-4338-BBEE-E659FBB2A577}" type="datetimeFigureOut">
              <a:rPr lang="es-ES" smtClean="0"/>
              <a:t>03/11/2015</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9778C25-4D89-4424-AE59-2766C97DCD37}"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46.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4.xml"/><Relationship Id="rId7"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6.xml"/><Relationship Id="rId9" Type="http://schemas.openxmlformats.org/officeDocument/2006/relationships/slide" Target="slide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3 Título"/>
          <p:cNvSpPr>
            <a:spLocks noGrp="1"/>
          </p:cNvSpPr>
          <p:nvPr>
            <p:ph type="title"/>
          </p:nvPr>
        </p:nvSpPr>
        <p:spPr>
          <a:xfrm>
            <a:off x="1403648" y="4869160"/>
            <a:ext cx="7024744" cy="1143000"/>
          </a:xfrm>
        </p:spPr>
        <p:txBody>
          <a:bodyPr/>
          <a:lstStyle/>
          <a:p>
            <a:pPr algn="r"/>
            <a:r>
              <a:rPr lang="es-ES_tradnl" dirty="0" err="1" smtClean="0"/>
              <a:t>Nopalini</a:t>
            </a:r>
            <a:endParaRPr lang="es-ES" dirty="0"/>
          </a:p>
        </p:txBody>
      </p:sp>
    </p:spTree>
    <p:extLst>
      <p:ext uri="{BB962C8B-B14F-4D97-AF65-F5344CB8AC3E}">
        <p14:creationId xmlns:p14="http://schemas.microsoft.com/office/powerpoint/2010/main" val="298206579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1556792"/>
            <a:ext cx="6777317" cy="3508977"/>
          </a:xfrm>
        </p:spPr>
        <p:txBody>
          <a:bodyPr>
            <a:normAutofit fontScale="92500" lnSpcReduction="20000"/>
          </a:bodyPr>
          <a:lstStyle/>
          <a:p>
            <a:r>
              <a:rPr lang="es-ES_tradnl" dirty="0"/>
              <a:t>El empaque de </a:t>
            </a:r>
            <a:r>
              <a:rPr lang="es-ES_tradnl" dirty="0" err="1"/>
              <a:t>Nopalini</a:t>
            </a:r>
            <a:r>
              <a:rPr lang="es-ES_tradnl" dirty="0"/>
              <a:t> será rígido, más específicamente, plástico PP por sus propiedades:</a:t>
            </a:r>
          </a:p>
          <a:p>
            <a:endParaRPr lang="es-ES_tradnl" dirty="0"/>
          </a:p>
          <a:p>
            <a:endParaRPr lang="es-ES_tradnl" dirty="0"/>
          </a:p>
          <a:p>
            <a:pPr marL="285750" indent="-285750">
              <a:buFont typeface="Wingdings" panose="05000000000000000000" pitchFamily="2" charset="2"/>
              <a:buChar char="ü"/>
            </a:pPr>
            <a:r>
              <a:rPr lang="es-ES_tradnl" dirty="0"/>
              <a:t>Ligero</a:t>
            </a:r>
          </a:p>
          <a:p>
            <a:pPr marL="285750" indent="-285750">
              <a:buFont typeface="Wingdings" panose="05000000000000000000" pitchFamily="2" charset="2"/>
              <a:buChar char="ü"/>
            </a:pPr>
            <a:r>
              <a:rPr lang="es-ES_tradnl" dirty="0"/>
              <a:t>Buena inercia química</a:t>
            </a:r>
          </a:p>
          <a:p>
            <a:pPr marL="285750" indent="-285750">
              <a:buFont typeface="Wingdings" panose="05000000000000000000" pitchFamily="2" charset="2"/>
              <a:buChar char="ü"/>
            </a:pPr>
            <a:r>
              <a:rPr lang="es-ES_tradnl" dirty="0" err="1"/>
              <a:t>Termosoldable</a:t>
            </a:r>
            <a:endParaRPr lang="es-ES_tradnl" dirty="0"/>
          </a:p>
          <a:p>
            <a:pPr marL="285750" indent="-285750">
              <a:buFont typeface="Wingdings" panose="05000000000000000000" pitchFamily="2" charset="2"/>
              <a:buChar char="ü"/>
            </a:pPr>
            <a:r>
              <a:rPr lang="es-ES_tradnl" dirty="0"/>
              <a:t>Diversas formas y tamaños</a:t>
            </a:r>
          </a:p>
          <a:p>
            <a:pPr marL="285750" indent="-285750">
              <a:buFont typeface="Wingdings" panose="05000000000000000000" pitchFamily="2" charset="2"/>
              <a:buChar char="ü"/>
            </a:pPr>
            <a:r>
              <a:rPr lang="es-ES_tradnl" dirty="0"/>
              <a:t>Resistencia mecánicas</a:t>
            </a:r>
          </a:p>
          <a:p>
            <a:endParaRPr lang="es-ES" dirty="0"/>
          </a:p>
        </p:txBody>
      </p:sp>
    </p:spTree>
    <p:extLst>
      <p:ext uri="{BB962C8B-B14F-4D97-AF65-F5344CB8AC3E}">
        <p14:creationId xmlns:p14="http://schemas.microsoft.com/office/powerpoint/2010/main" val="335360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1484784"/>
            <a:ext cx="7488832" cy="3508977"/>
          </a:xfrm>
        </p:spPr>
        <p:txBody>
          <a:bodyPr/>
          <a:lstStyle/>
          <a:p>
            <a:r>
              <a:rPr lang="es-ES_tradnl" dirty="0"/>
              <a:t>Plástico PP</a:t>
            </a:r>
          </a:p>
          <a:p>
            <a:endParaRPr lang="es-ES_tradnl" dirty="0"/>
          </a:p>
          <a:p>
            <a:pPr marL="68580" indent="0">
              <a:buNone/>
            </a:pPr>
            <a:r>
              <a:rPr lang="es-ES_tradnl" sz="1800" dirty="0"/>
              <a:t>Termoplástico que se obtiene de la polimerización del </a:t>
            </a:r>
            <a:r>
              <a:rPr lang="es-ES_tradnl" sz="1800" dirty="0" err="1"/>
              <a:t>propileno</a:t>
            </a:r>
            <a:r>
              <a:rPr lang="es-ES_tradnl" sz="1800" dirty="0"/>
              <a:t>.</a:t>
            </a:r>
          </a:p>
          <a:p>
            <a:pPr marL="68580" indent="0">
              <a:buNone/>
            </a:pPr>
            <a:r>
              <a:rPr lang="es-ES_tradnl" sz="1800" dirty="0"/>
              <a:t>Es un plástico de elevado punto de fusión, posee excelente resistencia química y es el de más baja densidad.</a:t>
            </a:r>
            <a:endParaRPr lang="es-ES" sz="1800" dirty="0"/>
          </a:p>
          <a:p>
            <a:endParaRPr lang="es-ES" dirty="0"/>
          </a:p>
        </p:txBody>
      </p:sp>
    </p:spTree>
    <p:extLst>
      <p:ext uri="{BB962C8B-B14F-4D97-AF65-F5344CB8AC3E}">
        <p14:creationId xmlns:p14="http://schemas.microsoft.com/office/powerpoint/2010/main" val="219382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a:extLst>
              <a:ext uri="{28A0092B-C50C-407E-A947-70E740481C1C}">
                <a14:useLocalDpi xmlns:a14="http://schemas.microsoft.com/office/drawing/2010/main" val="0"/>
              </a:ext>
            </a:extLst>
          </a:blip>
          <a:srcRect t="16129" r="10621" b="30968"/>
          <a:stretch/>
        </p:blipFill>
        <p:spPr>
          <a:xfrm>
            <a:off x="467544" y="1106128"/>
            <a:ext cx="5184576" cy="4925151"/>
          </a:xfrm>
          <a:prstGeom prst="rect">
            <a:avLst/>
          </a:prstGeom>
        </p:spPr>
      </p:pic>
      <p:sp>
        <p:nvSpPr>
          <p:cNvPr id="3" name="2 Rectángulo"/>
          <p:cNvSpPr/>
          <p:nvPr/>
        </p:nvSpPr>
        <p:spPr>
          <a:xfrm>
            <a:off x="2195736" y="3396593"/>
            <a:ext cx="1422184" cy="461665"/>
          </a:xfrm>
          <a:prstGeom prst="rect">
            <a:avLst/>
          </a:prstGeom>
          <a:noFill/>
        </p:spPr>
        <p:txBody>
          <a:bodyPr wrap="none" lIns="91440" tIns="45720" rIns="91440" bIns="45720">
            <a:spAutoFit/>
          </a:bodyPr>
          <a:lstStyle/>
          <a:p>
            <a:pPr algn="ctr"/>
            <a:r>
              <a:rPr lang="es-ES" sz="2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Nopalini</a:t>
            </a:r>
            <a:endParaRPr lang="es-E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 name="3 Imagen"/>
          <p:cNvPicPr>
            <a:picLocks noChangeAspect="1"/>
          </p:cNvPicPr>
          <p:nvPr/>
        </p:nvPicPr>
        <p:blipFill rotWithShape="1">
          <a:blip r:embed="rId3">
            <a:extLst>
              <a:ext uri="{28A0092B-C50C-407E-A947-70E740481C1C}">
                <a14:useLocalDpi xmlns:a14="http://schemas.microsoft.com/office/drawing/2010/main" val="0"/>
              </a:ext>
            </a:extLst>
          </a:blip>
          <a:srcRect l="17249" t="18182" r="10493" b="25591"/>
          <a:stretch/>
        </p:blipFill>
        <p:spPr>
          <a:xfrm>
            <a:off x="5220072" y="1439502"/>
            <a:ext cx="2787445" cy="3856025"/>
          </a:xfrm>
          <a:prstGeom prst="rect">
            <a:avLst/>
          </a:prstGeom>
        </p:spPr>
      </p:pic>
      <p:pic>
        <p:nvPicPr>
          <p:cNvPr id="5" name="4 Imagen"/>
          <p:cNvPicPr>
            <a:picLocks noChangeAspect="1"/>
          </p:cNvPicPr>
          <p:nvPr/>
        </p:nvPicPr>
        <p:blipFill rotWithShape="1">
          <a:blip r:embed="rId4" cstate="print">
            <a:extLst>
              <a:ext uri="{28A0092B-C50C-407E-A947-70E740481C1C}">
                <a14:useLocalDpi xmlns:a14="http://schemas.microsoft.com/office/drawing/2010/main" val="0"/>
              </a:ext>
            </a:extLst>
          </a:blip>
          <a:srcRect l="15974" t="23441" r="14827" b="38280"/>
          <a:stretch/>
        </p:blipFill>
        <p:spPr>
          <a:xfrm>
            <a:off x="6444208" y="3396593"/>
            <a:ext cx="1039836" cy="1022601"/>
          </a:xfrm>
          <a:prstGeom prst="rect">
            <a:avLst/>
          </a:prstGeom>
        </p:spPr>
      </p:pic>
    </p:spTree>
    <p:extLst>
      <p:ext uri="{BB962C8B-B14F-4D97-AF65-F5344CB8AC3E}">
        <p14:creationId xmlns:p14="http://schemas.microsoft.com/office/powerpoint/2010/main" val="2779310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hlinkClick r:id="rId2" action="ppaction://hlinksldjump"/>
              </a:rPr>
              <a:t>2.1.5  Rotulado del producto</a:t>
            </a:r>
            <a:r>
              <a:rPr lang="es-ES_tradnl" dirty="0"/>
              <a:t/>
            </a:r>
            <a:br>
              <a:rPr lang="es-ES_tradnl" dirty="0"/>
            </a:br>
            <a:endParaRPr lang="es-ES" dirty="0"/>
          </a:p>
        </p:txBody>
      </p:sp>
      <p:sp>
        <p:nvSpPr>
          <p:cNvPr id="3" name="2 Marcador de contenido"/>
          <p:cNvSpPr>
            <a:spLocks noGrp="1"/>
          </p:cNvSpPr>
          <p:nvPr>
            <p:ph idx="1"/>
          </p:nvPr>
        </p:nvSpPr>
        <p:spPr/>
        <p:txBody>
          <a:bodyPr/>
          <a:lstStyle/>
          <a:p>
            <a:r>
              <a:rPr lang="es-ES_tradnl" dirty="0" smtClean="0"/>
              <a:t>El equipo de trabajo, propone como Imagen de </a:t>
            </a:r>
            <a:r>
              <a:rPr lang="es-ES_tradnl" dirty="0" err="1" smtClean="0"/>
              <a:t>Nopalini</a:t>
            </a:r>
            <a:r>
              <a:rPr lang="es-ES_tradnl" dirty="0" smtClean="0"/>
              <a:t> las siguientes opciones, que incluirá el eslogan:</a:t>
            </a:r>
          </a:p>
          <a:p>
            <a:pPr lvl="1"/>
            <a:r>
              <a:rPr lang="es-ES_tradnl" dirty="0" smtClean="0"/>
              <a:t>Imaginando, creando.. Pintando</a:t>
            </a:r>
          </a:p>
          <a:p>
            <a:pPr lvl="1"/>
            <a:endParaRPr lang="es-ES_tradnl" dirty="0" smtClean="0"/>
          </a:p>
          <a:p>
            <a:pPr marL="365760" lvl="1" indent="0">
              <a:buNone/>
            </a:pPr>
            <a:r>
              <a:rPr lang="es-ES_tradnl" dirty="0"/>
              <a:t>En  la parte trasera de la etiqueta se colocará la tarjeta de especificaciones.</a:t>
            </a:r>
            <a:endParaRPr lang="es-ES" dirty="0"/>
          </a:p>
          <a:p>
            <a:pPr marL="365760" lvl="1" indent="0">
              <a:buNone/>
            </a:pPr>
            <a:endParaRPr lang="es-ES_tradnl" dirty="0"/>
          </a:p>
        </p:txBody>
      </p:sp>
    </p:spTree>
    <p:extLst>
      <p:ext uri="{BB962C8B-B14F-4D97-AF65-F5344CB8AC3E}">
        <p14:creationId xmlns:p14="http://schemas.microsoft.com/office/powerpoint/2010/main" val="3983078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539552" y="1628800"/>
            <a:ext cx="7848872" cy="4176464"/>
          </a:xfrm>
          <a:prstGeom prst="roundRect">
            <a:avLst/>
          </a:prstGeom>
          <a:pattFill prst="divot">
            <a:fgClr>
              <a:schemeClr val="accent1">
                <a:lumMod val="75000"/>
              </a:schemeClr>
            </a:fgClr>
            <a:bgClr>
              <a:schemeClr val="bg1"/>
            </a:bgClr>
          </a:patt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Rectángulo"/>
          <p:cNvSpPr/>
          <p:nvPr/>
        </p:nvSpPr>
        <p:spPr>
          <a:xfrm>
            <a:off x="635855" y="3212976"/>
            <a:ext cx="7848872" cy="1862048"/>
          </a:xfrm>
          <a:prstGeom prst="rect">
            <a:avLst/>
          </a:prstGeom>
          <a:noFill/>
        </p:spPr>
        <p:txBody>
          <a:bodyPr wrap="square" lIns="91440" tIns="45720" rIns="91440" bIns="45720">
            <a:spAutoFit/>
          </a:bodyPr>
          <a:lstStyle/>
          <a:p>
            <a:pPr algn="ctr"/>
            <a:r>
              <a:rPr lang="es-ES" sz="115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Nopalini</a:t>
            </a:r>
            <a:r>
              <a:rPr lang="es-ES"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es-ES" sz="115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83641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99" t="22083" r="22928" b="22500"/>
          <a:stretch/>
        </p:blipFill>
        <p:spPr bwMode="auto">
          <a:xfrm>
            <a:off x="0" y="1772816"/>
            <a:ext cx="9144000" cy="4053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923928" y="4950460"/>
            <a:ext cx="4685898" cy="369332"/>
          </a:xfrm>
          <a:prstGeom prst="rect">
            <a:avLst/>
          </a:prstGeom>
          <a:noFill/>
        </p:spPr>
        <p:txBody>
          <a:bodyPr wrap="none" rtlCol="0">
            <a:spAutoFit/>
          </a:bodyPr>
          <a:lstStyle/>
          <a:p>
            <a:r>
              <a:rPr lang="es-ES_tradnl" b="1" dirty="0" smtClean="0">
                <a:latin typeface="DotumChe" panose="020B0609000101010101" pitchFamily="49" charset="-127"/>
                <a:ea typeface="DotumChe" panose="020B0609000101010101" pitchFamily="49" charset="-127"/>
              </a:rPr>
              <a:t>Imaginando, creando.. Pintando a México</a:t>
            </a:r>
            <a:endParaRPr lang="es-ES" b="1" dirty="0">
              <a:latin typeface="DotumChe" panose="020B0609000101010101" pitchFamily="49" charset="-127"/>
              <a:ea typeface="DotumChe" panose="020B0609000101010101" pitchFamily="49" charset="-127"/>
            </a:endParaRPr>
          </a:p>
        </p:txBody>
      </p:sp>
    </p:spTree>
    <p:extLst>
      <p:ext uri="{BB962C8B-B14F-4D97-AF65-F5344CB8AC3E}">
        <p14:creationId xmlns:p14="http://schemas.microsoft.com/office/powerpoint/2010/main" val="4188124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hlinkClick r:id="rId2" action="ppaction://hlinksldjump"/>
              </a:rPr>
              <a:t>2.1.6  Almacenamiento</a:t>
            </a:r>
            <a:r>
              <a:rPr lang="es-ES_tradnl" dirty="0"/>
              <a:t/>
            </a:r>
            <a:br>
              <a:rPr lang="es-ES_tradnl" dirty="0"/>
            </a:br>
            <a:endParaRPr lang="es-ES" dirty="0"/>
          </a:p>
        </p:txBody>
      </p:sp>
      <p:sp>
        <p:nvSpPr>
          <p:cNvPr id="3" name="2 Marcador de contenido"/>
          <p:cNvSpPr>
            <a:spLocks noGrp="1"/>
          </p:cNvSpPr>
          <p:nvPr>
            <p:ph idx="1"/>
          </p:nvPr>
        </p:nvSpPr>
        <p:spPr/>
        <p:txBody>
          <a:bodyPr/>
          <a:lstStyle/>
          <a:p>
            <a:r>
              <a:rPr lang="es-ES_tradnl" dirty="0"/>
              <a:t>Las necesidades de almacenaje serán:</a:t>
            </a:r>
          </a:p>
          <a:p>
            <a:endParaRPr lang="es-ES_tradnl" dirty="0"/>
          </a:p>
          <a:p>
            <a:endParaRPr lang="es-ES_tradnl" dirty="0"/>
          </a:p>
          <a:p>
            <a:pPr marL="68580" indent="0">
              <a:buNone/>
            </a:pPr>
            <a:r>
              <a:rPr lang="es-ES_tradnl" dirty="0"/>
              <a:t>Mantener el producto a temperatura ambiente (25 ºC)</a:t>
            </a:r>
            <a:r>
              <a:rPr lang="es-ES" dirty="0"/>
              <a:t>, en lugar fresco y seco, libre de radiación solar.</a:t>
            </a:r>
          </a:p>
          <a:p>
            <a:endParaRPr lang="es-ES" dirty="0"/>
          </a:p>
        </p:txBody>
      </p:sp>
    </p:spTree>
    <p:extLst>
      <p:ext uri="{BB962C8B-B14F-4D97-AF65-F5344CB8AC3E}">
        <p14:creationId xmlns:p14="http://schemas.microsoft.com/office/powerpoint/2010/main" val="1604858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2.1.7 Descripción general del proceso</a:t>
            </a:r>
            <a:endParaRPr lang="es-ES" dirty="0"/>
          </a:p>
        </p:txBody>
      </p:sp>
      <p:sp>
        <p:nvSpPr>
          <p:cNvPr id="3" name="2 Marcador de contenido"/>
          <p:cNvSpPr>
            <a:spLocks noGrp="1"/>
          </p:cNvSpPr>
          <p:nvPr>
            <p:ph idx="1"/>
          </p:nvPr>
        </p:nvSpPr>
        <p:spPr/>
        <p:txBody>
          <a:bodyPr/>
          <a:lstStyle/>
          <a:p>
            <a:endParaRPr lang="es-ES_tradnl" dirty="0" smtClean="0"/>
          </a:p>
          <a:p>
            <a:r>
              <a:rPr lang="es-ES_tradnl" dirty="0" smtClean="0"/>
              <a:t>Para la realización del producto </a:t>
            </a:r>
            <a:r>
              <a:rPr lang="es-ES_tradnl" dirty="0" err="1" smtClean="0"/>
              <a:t>Nopalini</a:t>
            </a:r>
            <a:r>
              <a:rPr lang="es-ES_tradnl" dirty="0" smtClean="0"/>
              <a:t>, se realizará un esquema general.</a:t>
            </a:r>
          </a:p>
          <a:p>
            <a:endParaRPr lang="es-ES_tradnl" dirty="0"/>
          </a:p>
          <a:p>
            <a:r>
              <a:rPr lang="es-ES_tradnl" dirty="0" smtClean="0"/>
              <a:t>Fuente: realización por parte del equipo de trabajo</a:t>
            </a:r>
            <a:endParaRPr lang="es-ES" dirty="0"/>
          </a:p>
        </p:txBody>
      </p:sp>
    </p:spTree>
    <p:extLst>
      <p:ext uri="{BB962C8B-B14F-4D97-AF65-F5344CB8AC3E}">
        <p14:creationId xmlns:p14="http://schemas.microsoft.com/office/powerpoint/2010/main" val="2872162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86032684"/>
              </p:ext>
            </p:extLst>
          </p:nvPr>
        </p:nvGraphicFramePr>
        <p:xfrm>
          <a:off x="755576" y="980728"/>
          <a:ext cx="734481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9796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hlinkClick r:id="rId2" action="ppaction://hlinksldjump"/>
              </a:rPr>
              <a:t>2.2 Plan de compras</a:t>
            </a:r>
            <a:r>
              <a:rPr lang="es-ES_tradnl" dirty="0"/>
              <a:t/>
            </a:r>
            <a:br>
              <a:rPr lang="es-ES_tradnl" dirty="0"/>
            </a:br>
            <a:endParaRPr lang="es-ES" dirty="0"/>
          </a:p>
        </p:txBody>
      </p:sp>
      <p:sp>
        <p:nvSpPr>
          <p:cNvPr id="3" name="2 Marcador de contenido"/>
          <p:cNvSpPr>
            <a:spLocks noGrp="1"/>
          </p:cNvSpPr>
          <p:nvPr>
            <p:ph idx="1"/>
          </p:nvPr>
        </p:nvSpPr>
        <p:spPr/>
        <p:txBody>
          <a:bodyPr/>
          <a:lstStyle/>
          <a:p>
            <a:endParaRPr lang="es-ES_tradnl" dirty="0" smtClean="0"/>
          </a:p>
          <a:p>
            <a:r>
              <a:rPr lang="es-ES_tradnl" dirty="0" smtClean="0">
                <a:hlinkClick r:id="rId3" action="ppaction://hlinksldjump"/>
              </a:rPr>
              <a:t>2.2.1 Necesidades y requerimientos</a:t>
            </a:r>
            <a:endParaRPr lang="es-ES_tradnl" dirty="0" smtClean="0"/>
          </a:p>
          <a:p>
            <a:endParaRPr lang="es-ES_tradnl" dirty="0" smtClean="0"/>
          </a:p>
          <a:p>
            <a:r>
              <a:rPr lang="es-ES_tradnl" dirty="0" smtClean="0">
                <a:hlinkClick r:id="rId4" action="ppaction://hlinksldjump"/>
              </a:rPr>
              <a:t>2.2.2 Plan de producción</a:t>
            </a:r>
            <a:endParaRPr lang="es-ES_tradnl" dirty="0" smtClean="0"/>
          </a:p>
          <a:p>
            <a:endParaRPr lang="es-ES" dirty="0"/>
          </a:p>
        </p:txBody>
      </p:sp>
    </p:spTree>
    <p:extLst>
      <p:ext uri="{BB962C8B-B14F-4D97-AF65-F5344CB8AC3E}">
        <p14:creationId xmlns:p14="http://schemas.microsoft.com/office/powerpoint/2010/main" val="290590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2. Estudio Técnico</a:t>
            </a:r>
            <a:endParaRPr lang="es-ES" dirty="0"/>
          </a:p>
        </p:txBody>
      </p:sp>
      <p:sp>
        <p:nvSpPr>
          <p:cNvPr id="3" name="2 Marcador de contenido"/>
          <p:cNvSpPr>
            <a:spLocks noGrp="1"/>
          </p:cNvSpPr>
          <p:nvPr>
            <p:ph idx="1"/>
          </p:nvPr>
        </p:nvSpPr>
        <p:spPr/>
        <p:txBody>
          <a:bodyPr/>
          <a:lstStyle/>
          <a:p>
            <a:pPr marL="68580" indent="0">
              <a:buNone/>
            </a:pPr>
            <a:r>
              <a:rPr lang="es-ES_tradnl" dirty="0" smtClean="0">
                <a:hlinkClick r:id="rId2" action="ppaction://hlinksldjump"/>
              </a:rPr>
              <a:t>2.1 Operación</a:t>
            </a:r>
            <a:endParaRPr lang="es-ES_tradnl" dirty="0" smtClean="0"/>
          </a:p>
          <a:p>
            <a:pPr marL="68580" indent="0">
              <a:buNone/>
            </a:pPr>
            <a:r>
              <a:rPr lang="es-ES_tradnl" dirty="0" smtClean="0">
                <a:hlinkClick r:id="rId3" action="ppaction://hlinksldjump"/>
              </a:rPr>
              <a:t>2.2 Plan de compras</a:t>
            </a:r>
            <a:endParaRPr lang="es-ES_tradnl" dirty="0" smtClean="0"/>
          </a:p>
          <a:p>
            <a:pPr marL="68580" indent="0">
              <a:buNone/>
            </a:pPr>
            <a:r>
              <a:rPr lang="es-ES_tradnl" dirty="0" smtClean="0">
                <a:hlinkClick r:id="rId4" action="ppaction://hlinksldjump"/>
              </a:rPr>
              <a:t>2.3 Costos de producción</a:t>
            </a:r>
            <a:endParaRPr lang="es-ES_tradnl" dirty="0" smtClean="0"/>
          </a:p>
          <a:p>
            <a:pPr marL="68580" indent="0">
              <a:buNone/>
            </a:pPr>
            <a:r>
              <a:rPr lang="es-ES_tradnl" dirty="0" smtClean="0">
                <a:hlinkClick r:id="rId5" action="ppaction://hlinksldjump"/>
              </a:rPr>
              <a:t>2.4 Infraestructura</a:t>
            </a:r>
            <a:endParaRPr lang="es-ES" dirty="0"/>
          </a:p>
        </p:txBody>
      </p:sp>
    </p:spTree>
    <p:extLst>
      <p:ext uri="{BB962C8B-B14F-4D97-AF65-F5344CB8AC3E}">
        <p14:creationId xmlns:p14="http://schemas.microsoft.com/office/powerpoint/2010/main" val="195758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027664"/>
            <a:ext cx="8136904" cy="1143000"/>
          </a:xfrm>
        </p:spPr>
        <p:txBody>
          <a:bodyPr>
            <a:normAutofit fontScale="90000"/>
          </a:bodyPr>
          <a:lstStyle/>
          <a:p>
            <a:r>
              <a:rPr lang="es-ES_tradnl" dirty="0"/>
              <a:t>2.2.1 Necesidades y requerimientos</a:t>
            </a:r>
            <a:br>
              <a:rPr lang="es-ES_tradnl" dirty="0"/>
            </a:br>
            <a:endParaRPr lang="es-ES" dirty="0"/>
          </a:p>
        </p:txBody>
      </p:sp>
      <p:sp>
        <p:nvSpPr>
          <p:cNvPr id="3" name="2 Marcador de contenido"/>
          <p:cNvSpPr>
            <a:spLocks noGrp="1"/>
          </p:cNvSpPr>
          <p:nvPr>
            <p:ph idx="1"/>
          </p:nvPr>
        </p:nvSpPr>
        <p:spPr>
          <a:xfrm>
            <a:off x="611560" y="1844824"/>
            <a:ext cx="7848872" cy="3508977"/>
          </a:xfrm>
        </p:spPr>
        <p:txBody>
          <a:bodyPr>
            <a:normAutofit fontScale="92500" lnSpcReduction="10000"/>
          </a:bodyPr>
          <a:lstStyle/>
          <a:p>
            <a:r>
              <a:rPr lang="es-ES" sz="2000" dirty="0"/>
              <a:t>Para realizar la cuantificación de la inversión necesaria se ha consultado a los principales proveedores del sector. En función de la información facilitada por estas fuentes, la inversión necesaria se desglosa en</a:t>
            </a:r>
            <a:r>
              <a:rPr lang="es-ES" sz="2000" dirty="0" smtClean="0"/>
              <a:t>:</a:t>
            </a:r>
          </a:p>
          <a:p>
            <a:pPr marL="68580" indent="0">
              <a:buNone/>
            </a:pPr>
            <a:endParaRPr lang="es-ES" sz="2000" dirty="0" smtClean="0"/>
          </a:p>
          <a:p>
            <a:pPr lvl="1"/>
            <a:r>
              <a:rPr lang="es-ES" sz="2000" dirty="0" smtClean="0"/>
              <a:t>Instalaciones</a:t>
            </a:r>
          </a:p>
          <a:p>
            <a:pPr lvl="1"/>
            <a:r>
              <a:rPr lang="es-ES" sz="2000" dirty="0"/>
              <a:t>Mobiliario y </a:t>
            </a:r>
            <a:r>
              <a:rPr lang="es-ES" sz="2000" dirty="0" smtClean="0"/>
              <a:t>decoración</a:t>
            </a:r>
          </a:p>
          <a:p>
            <a:pPr lvl="1"/>
            <a:r>
              <a:rPr lang="es-ES" sz="2000" dirty="0"/>
              <a:t>Adquisición de elemento de </a:t>
            </a:r>
            <a:r>
              <a:rPr lang="es-ES" sz="2000" dirty="0" smtClean="0"/>
              <a:t>transporte</a:t>
            </a:r>
          </a:p>
          <a:p>
            <a:pPr lvl="1"/>
            <a:r>
              <a:rPr lang="es-ES" sz="2000" dirty="0"/>
              <a:t>Equipamiento, herramientas y </a:t>
            </a:r>
            <a:r>
              <a:rPr lang="es-ES" sz="2000" dirty="0" smtClean="0"/>
              <a:t>útiles</a:t>
            </a:r>
          </a:p>
          <a:p>
            <a:pPr lvl="1"/>
            <a:r>
              <a:rPr lang="es-ES" sz="2000" dirty="0"/>
              <a:t>Equipo </a:t>
            </a:r>
            <a:r>
              <a:rPr lang="es-ES" sz="2000" dirty="0" smtClean="0"/>
              <a:t>informático</a:t>
            </a:r>
          </a:p>
          <a:p>
            <a:pPr lvl="1"/>
            <a:r>
              <a:rPr lang="es-ES_tradnl" sz="2000" dirty="0" smtClean="0"/>
              <a:t>Material y sustancias para elaborar </a:t>
            </a:r>
            <a:r>
              <a:rPr lang="es-ES_tradnl" sz="2000" dirty="0" err="1" smtClean="0"/>
              <a:t>Nopalini</a:t>
            </a:r>
            <a:endParaRPr lang="es-ES" sz="2000" dirty="0" smtClean="0"/>
          </a:p>
          <a:p>
            <a:pPr lvl="1"/>
            <a:endParaRPr lang="es-ES" sz="2000" dirty="0"/>
          </a:p>
        </p:txBody>
      </p:sp>
    </p:spTree>
    <p:extLst>
      <p:ext uri="{BB962C8B-B14F-4D97-AF65-F5344CB8AC3E}">
        <p14:creationId xmlns:p14="http://schemas.microsoft.com/office/powerpoint/2010/main" val="2086514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04664"/>
            <a:ext cx="7024744" cy="1143000"/>
          </a:xfrm>
        </p:spPr>
        <p:txBody>
          <a:bodyPr/>
          <a:lstStyle/>
          <a:p>
            <a:r>
              <a:rPr lang="es-ES_tradnl" dirty="0" smtClean="0"/>
              <a:t>Instalaciones</a:t>
            </a:r>
            <a:endParaRPr lang="es-ES" dirty="0"/>
          </a:p>
        </p:txBody>
      </p:sp>
      <p:sp>
        <p:nvSpPr>
          <p:cNvPr id="3" name="2 Marcador de contenido"/>
          <p:cNvSpPr>
            <a:spLocks noGrp="1"/>
          </p:cNvSpPr>
          <p:nvPr>
            <p:ph idx="1"/>
          </p:nvPr>
        </p:nvSpPr>
        <p:spPr>
          <a:xfrm>
            <a:off x="971600" y="1628800"/>
            <a:ext cx="7128792" cy="4536504"/>
          </a:xfrm>
        </p:spPr>
        <p:txBody>
          <a:bodyPr/>
          <a:lstStyle/>
          <a:p>
            <a:r>
              <a:rPr lang="es-ES" dirty="0"/>
              <a:t>UBICACIÓN DEL </a:t>
            </a:r>
            <a:r>
              <a:rPr lang="es-ES" dirty="0" smtClean="0"/>
              <a:t>LOCAL</a:t>
            </a:r>
          </a:p>
          <a:p>
            <a:endParaRPr lang="es-ES" dirty="0" smtClean="0"/>
          </a:p>
          <a:p>
            <a:r>
              <a:rPr lang="es-ES_tradnl" dirty="0" err="1" smtClean="0"/>
              <a:t>Nopalini</a:t>
            </a:r>
            <a:r>
              <a:rPr lang="es-ES_tradnl" dirty="0" smtClean="0"/>
              <a:t> se encontrará en la comunidad de San </a:t>
            </a:r>
            <a:r>
              <a:rPr lang="es-ES_tradnl" dirty="0"/>
              <a:t>Rafael </a:t>
            </a:r>
            <a:r>
              <a:rPr lang="es-ES_tradnl" dirty="0" err="1"/>
              <a:t>Tlanalapan</a:t>
            </a:r>
            <a:r>
              <a:rPr lang="es-ES_tradnl" dirty="0"/>
              <a:t> se localiza en el estado de Puebla en el municipio de San Martín Texmelucan.</a:t>
            </a:r>
          </a:p>
          <a:p>
            <a:endParaRPr lang="es-ES_tradnl" dirty="0"/>
          </a:p>
          <a:p>
            <a:r>
              <a:rPr lang="es-ES" dirty="0"/>
              <a:t>La comunidad ampara, controla y protege cultivos procedentes de la comunidad.</a:t>
            </a:r>
          </a:p>
          <a:p>
            <a:pPr marL="68580" indent="0">
              <a:buNone/>
            </a:pPr>
            <a:endParaRPr lang="es-ES" dirty="0"/>
          </a:p>
        </p:txBody>
      </p:sp>
    </p:spTree>
    <p:extLst>
      <p:ext uri="{BB962C8B-B14F-4D97-AF65-F5344CB8AC3E}">
        <p14:creationId xmlns:p14="http://schemas.microsoft.com/office/powerpoint/2010/main" val="2275413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a:extLst>
              <a:ext uri="{28A0092B-C50C-407E-A947-70E740481C1C}">
                <a14:useLocalDpi xmlns:a14="http://schemas.microsoft.com/office/drawing/2010/main" val="0"/>
              </a:ext>
            </a:extLst>
          </a:blip>
          <a:srcRect t="13978" b="29462"/>
          <a:stretch/>
        </p:blipFill>
        <p:spPr>
          <a:xfrm>
            <a:off x="1403648" y="291522"/>
            <a:ext cx="6264696" cy="6299128"/>
          </a:xfrm>
          <a:prstGeom prst="rect">
            <a:avLst/>
          </a:prstGeom>
        </p:spPr>
      </p:pic>
    </p:spTree>
    <p:extLst>
      <p:ext uri="{BB962C8B-B14F-4D97-AF65-F5344CB8AC3E}">
        <p14:creationId xmlns:p14="http://schemas.microsoft.com/office/powerpoint/2010/main" val="439488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t="12903" b="29893"/>
          <a:stretch/>
        </p:blipFill>
        <p:spPr>
          <a:xfrm>
            <a:off x="1418416" y="-4743"/>
            <a:ext cx="6408712" cy="6517440"/>
          </a:xfrm>
          <a:prstGeom prst="rect">
            <a:avLst/>
          </a:prstGeom>
        </p:spPr>
      </p:pic>
    </p:spTree>
    <p:extLst>
      <p:ext uri="{BB962C8B-B14F-4D97-AF65-F5344CB8AC3E}">
        <p14:creationId xmlns:p14="http://schemas.microsoft.com/office/powerpoint/2010/main" val="1651636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a:extLst>
              <a:ext uri="{28A0092B-C50C-407E-A947-70E740481C1C}">
                <a14:useLocalDpi xmlns:a14="http://schemas.microsoft.com/office/drawing/2010/main" val="0"/>
              </a:ext>
            </a:extLst>
          </a:blip>
          <a:srcRect t="13978" b="22365"/>
          <a:stretch/>
        </p:blipFill>
        <p:spPr>
          <a:xfrm>
            <a:off x="1619672" y="188640"/>
            <a:ext cx="5832648" cy="6600580"/>
          </a:xfrm>
          <a:prstGeom prst="rect">
            <a:avLst/>
          </a:prstGeom>
        </p:spPr>
      </p:pic>
    </p:spTree>
    <p:extLst>
      <p:ext uri="{BB962C8B-B14F-4D97-AF65-F5344CB8AC3E}">
        <p14:creationId xmlns:p14="http://schemas.microsoft.com/office/powerpoint/2010/main" val="976428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1628800"/>
            <a:ext cx="6777317" cy="3508977"/>
          </a:xfrm>
        </p:spPr>
        <p:txBody>
          <a:bodyPr/>
          <a:lstStyle/>
          <a:p>
            <a:r>
              <a:rPr lang="es-ES" dirty="0" smtClean="0"/>
              <a:t>La zona de producción agrícola se divide en tres </a:t>
            </a:r>
            <a:r>
              <a:rPr lang="es-ES" dirty="0" err="1" smtClean="0"/>
              <a:t>subzonas</a:t>
            </a:r>
            <a:r>
              <a:rPr lang="es-ES" dirty="0" smtClean="0"/>
              <a:t> muy diferenciadas y de gran tradición agrícola:</a:t>
            </a:r>
          </a:p>
          <a:p>
            <a:pPr marL="0" indent="0">
              <a:buNone/>
            </a:pPr>
            <a:r>
              <a:rPr lang="es-ES_tradnl" dirty="0" smtClean="0"/>
              <a:t>	</a:t>
            </a:r>
          </a:p>
          <a:p>
            <a:pPr marL="0" indent="0">
              <a:buNone/>
            </a:pPr>
            <a:r>
              <a:rPr lang="es-ES_tradnl" dirty="0"/>
              <a:t>	</a:t>
            </a:r>
            <a:r>
              <a:rPr lang="es-ES_tradnl" dirty="0" err="1" smtClean="0"/>
              <a:t>Ayotla</a:t>
            </a:r>
            <a:endParaRPr lang="es-ES_tradnl" dirty="0" smtClean="0"/>
          </a:p>
          <a:p>
            <a:pPr marL="0" indent="0">
              <a:buNone/>
            </a:pPr>
            <a:r>
              <a:rPr lang="es-ES_tradnl" dirty="0"/>
              <a:t>	</a:t>
            </a:r>
            <a:r>
              <a:rPr lang="es-ES_tradnl" dirty="0" err="1" smtClean="0"/>
              <a:t>Chautla</a:t>
            </a:r>
            <a:r>
              <a:rPr lang="es-ES_tradnl" dirty="0" smtClean="0"/>
              <a:t> </a:t>
            </a:r>
          </a:p>
          <a:p>
            <a:pPr marL="0" indent="0">
              <a:buNone/>
            </a:pPr>
            <a:r>
              <a:rPr lang="es-ES_tradnl" dirty="0"/>
              <a:t>	</a:t>
            </a:r>
            <a:r>
              <a:rPr lang="es-ES_tradnl" dirty="0" smtClean="0"/>
              <a:t>Las Joyas</a:t>
            </a:r>
            <a:endParaRPr lang="es-ES" dirty="0" smtClean="0"/>
          </a:p>
          <a:p>
            <a:endParaRPr lang="es-ES" dirty="0"/>
          </a:p>
        </p:txBody>
      </p:sp>
    </p:spTree>
    <p:extLst>
      <p:ext uri="{BB962C8B-B14F-4D97-AF65-F5344CB8AC3E}">
        <p14:creationId xmlns:p14="http://schemas.microsoft.com/office/powerpoint/2010/main" val="562117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a:extLst>
              <a:ext uri="{28A0092B-C50C-407E-A947-70E740481C1C}">
                <a14:useLocalDpi xmlns:a14="http://schemas.microsoft.com/office/drawing/2010/main" val="0"/>
              </a:ext>
            </a:extLst>
          </a:blip>
          <a:srcRect t="13682" b="19651"/>
          <a:stretch/>
        </p:blipFill>
        <p:spPr>
          <a:xfrm>
            <a:off x="1619672" y="91936"/>
            <a:ext cx="5756742" cy="6822806"/>
          </a:xfrm>
          <a:prstGeom prst="rect">
            <a:avLst/>
          </a:prstGeom>
        </p:spPr>
      </p:pic>
      <p:sp>
        <p:nvSpPr>
          <p:cNvPr id="3" name="2 Rectángulo"/>
          <p:cNvSpPr/>
          <p:nvPr/>
        </p:nvSpPr>
        <p:spPr>
          <a:xfrm>
            <a:off x="4576344" y="1052736"/>
            <a:ext cx="1641795" cy="646331"/>
          </a:xfrm>
          <a:prstGeom prst="rect">
            <a:avLst/>
          </a:prstGeom>
          <a:noFill/>
        </p:spPr>
        <p:txBody>
          <a:bodyPr wrap="none" lIns="91440" tIns="45720" rIns="91440" bIns="45720">
            <a:spAutoFit/>
          </a:bodyPr>
          <a:lstStyle/>
          <a:p>
            <a:pPr algn="ctr"/>
            <a:r>
              <a:rPr lang="es-ES"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Ayotla</a:t>
            </a:r>
            <a:endParaRPr lang="es-E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1675479" y="3259722"/>
            <a:ext cx="1762021" cy="584775"/>
          </a:xfrm>
          <a:prstGeom prst="rect">
            <a:avLst/>
          </a:prstGeom>
          <a:noFill/>
        </p:spPr>
        <p:txBody>
          <a:bodyPr wrap="none" lIns="91440" tIns="45720" rIns="91440" bIns="45720">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Chautla</a:t>
            </a:r>
            <a:endParaRPr lang="es-E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4 Rectángulo"/>
          <p:cNvSpPr/>
          <p:nvPr/>
        </p:nvSpPr>
        <p:spPr>
          <a:xfrm>
            <a:off x="1968678" y="6021288"/>
            <a:ext cx="1846980" cy="523220"/>
          </a:xfrm>
          <a:prstGeom prst="rect">
            <a:avLst/>
          </a:prstGeom>
          <a:noFill/>
        </p:spPr>
        <p:txBody>
          <a:bodyPr wrap="none" lIns="91440" tIns="45720" rIns="91440" bIns="45720">
            <a:spAutoFit/>
          </a:bodyPr>
          <a:lstStyle/>
          <a:p>
            <a:pPr algn="ctr"/>
            <a:r>
              <a:rPr lang="es-E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Las Joyas</a:t>
            </a:r>
            <a:endParaRPr lang="es-E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03744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60648"/>
            <a:ext cx="7024744" cy="1143000"/>
          </a:xfrm>
        </p:spPr>
        <p:txBody>
          <a:bodyPr>
            <a:normAutofit fontScale="90000"/>
          </a:bodyPr>
          <a:lstStyle/>
          <a:p>
            <a:r>
              <a:rPr lang="es-ES" dirty="0" smtClean="0"/>
              <a:t>Características </a:t>
            </a:r>
            <a:r>
              <a:rPr lang="es-ES" dirty="0" err="1"/>
              <a:t>geoclimáticas</a:t>
            </a:r>
            <a:endParaRPr lang="es-ES" dirty="0"/>
          </a:p>
        </p:txBody>
      </p:sp>
      <p:sp>
        <p:nvSpPr>
          <p:cNvPr id="3" name="2 Marcador de contenido"/>
          <p:cNvSpPr>
            <a:spLocks noGrp="1"/>
          </p:cNvSpPr>
          <p:nvPr>
            <p:ph idx="1"/>
          </p:nvPr>
        </p:nvSpPr>
        <p:spPr>
          <a:xfrm>
            <a:off x="1043608" y="1556792"/>
            <a:ext cx="6777317" cy="3508977"/>
          </a:xfrm>
        </p:spPr>
        <p:txBody>
          <a:bodyPr>
            <a:noAutofit/>
          </a:bodyPr>
          <a:lstStyle/>
          <a:p>
            <a:pPr>
              <a:lnSpc>
                <a:spcPct val="150000"/>
              </a:lnSpc>
            </a:pPr>
            <a:r>
              <a:rPr lang="es-ES_tradnl" sz="1800" dirty="0" smtClean="0"/>
              <a:t>Altitud: 2 300 m sobre el nivel del mar</a:t>
            </a:r>
          </a:p>
          <a:p>
            <a:pPr>
              <a:lnSpc>
                <a:spcPct val="150000"/>
              </a:lnSpc>
            </a:pPr>
            <a:r>
              <a:rPr lang="es-ES_tradnl" sz="1800" dirty="0" smtClean="0"/>
              <a:t>19 º 27’ de longitud oeste</a:t>
            </a:r>
          </a:p>
          <a:p>
            <a:pPr>
              <a:lnSpc>
                <a:spcPct val="150000"/>
              </a:lnSpc>
            </a:pPr>
            <a:r>
              <a:rPr lang="es-ES_tradnl" sz="1800" dirty="0" smtClean="0"/>
              <a:t>Relieve: conformado por el Eje volcánico o sierra Volcánica al este por el volcán </a:t>
            </a:r>
            <a:r>
              <a:rPr lang="es-ES_tradnl" sz="1800" dirty="0" err="1" smtClean="0"/>
              <a:t>Popocatepetl</a:t>
            </a:r>
            <a:r>
              <a:rPr lang="es-ES_tradnl" sz="1800" dirty="0" smtClean="0"/>
              <a:t> y montaña </a:t>
            </a:r>
            <a:r>
              <a:rPr lang="es-ES_tradnl" sz="1800" dirty="0" err="1" smtClean="0"/>
              <a:t>Iztacihuatl</a:t>
            </a:r>
            <a:endParaRPr lang="es-ES_tradnl" sz="1800" dirty="0" smtClean="0"/>
          </a:p>
          <a:p>
            <a:pPr>
              <a:lnSpc>
                <a:spcPct val="150000"/>
              </a:lnSpc>
            </a:pPr>
            <a:r>
              <a:rPr lang="es-ES_tradnl" sz="1800" dirty="0" smtClean="0"/>
              <a:t>Ríos: La Zona de </a:t>
            </a:r>
            <a:r>
              <a:rPr lang="es-ES_tradnl" sz="1800" dirty="0"/>
              <a:t>T</a:t>
            </a:r>
            <a:r>
              <a:rPr lang="es-ES_tradnl" sz="1800" dirty="0" smtClean="0"/>
              <a:t>exmelucan es un valle, por el cual corren los ríos </a:t>
            </a:r>
            <a:r>
              <a:rPr lang="es-ES_tradnl" sz="1800" dirty="0" err="1" smtClean="0"/>
              <a:t>atoyac</a:t>
            </a:r>
            <a:r>
              <a:rPr lang="es-ES_tradnl" sz="1800" dirty="0" smtClean="0"/>
              <a:t> y </a:t>
            </a:r>
            <a:r>
              <a:rPr lang="es-ES_tradnl" sz="1800" dirty="0" err="1" smtClean="0"/>
              <a:t>Acotzala</a:t>
            </a:r>
            <a:endParaRPr lang="es-ES_tradnl" sz="1800" dirty="0" smtClean="0"/>
          </a:p>
          <a:p>
            <a:pPr>
              <a:lnSpc>
                <a:spcPct val="150000"/>
              </a:lnSpc>
            </a:pPr>
            <a:r>
              <a:rPr lang="es-ES_tradnl" sz="1800" dirty="0" smtClean="0"/>
              <a:t>Clima: Subhúmedo con lluvias en verano.</a:t>
            </a:r>
          </a:p>
          <a:p>
            <a:pPr>
              <a:lnSpc>
                <a:spcPct val="150000"/>
              </a:lnSpc>
            </a:pPr>
            <a:r>
              <a:rPr lang="es-ES_tradnl" sz="1800" dirty="0" smtClean="0"/>
              <a:t>Gran  concentración  de aguas subterráneas en la zona que favorecen el desarrollo de la agricultura.</a:t>
            </a:r>
          </a:p>
          <a:p>
            <a:pPr>
              <a:lnSpc>
                <a:spcPct val="150000"/>
              </a:lnSpc>
            </a:pPr>
            <a:endParaRPr lang="es-ES" sz="1800" dirty="0"/>
          </a:p>
        </p:txBody>
      </p:sp>
    </p:spTree>
    <p:extLst>
      <p:ext uri="{BB962C8B-B14F-4D97-AF65-F5344CB8AC3E}">
        <p14:creationId xmlns:p14="http://schemas.microsoft.com/office/powerpoint/2010/main" val="3521001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7024744" cy="1143000"/>
          </a:xfrm>
        </p:spPr>
        <p:txBody>
          <a:bodyPr>
            <a:normAutofit fontScale="90000"/>
          </a:bodyPr>
          <a:lstStyle/>
          <a:p>
            <a:r>
              <a:rPr lang="es-ES_tradnl" dirty="0" smtClean="0"/>
              <a:t>Otros Datos </a:t>
            </a:r>
            <a:r>
              <a:rPr lang="es-ES_tradnl" dirty="0" smtClean="0"/>
              <a:t>importantes de San Rafael </a:t>
            </a:r>
            <a:r>
              <a:rPr lang="es-ES_tradnl" dirty="0" err="1" smtClean="0"/>
              <a:t>Tlanalapan</a:t>
            </a:r>
            <a:r>
              <a:rPr lang="es-ES_tradnl" dirty="0" smtClean="0"/>
              <a:t> </a:t>
            </a:r>
            <a:endParaRPr lang="es-ES" dirty="0"/>
          </a:p>
        </p:txBody>
      </p:sp>
      <p:sp>
        <p:nvSpPr>
          <p:cNvPr id="3" name="2 Marcador de contenido"/>
          <p:cNvSpPr>
            <a:spLocks noGrp="1"/>
          </p:cNvSpPr>
          <p:nvPr>
            <p:ph idx="1"/>
          </p:nvPr>
        </p:nvSpPr>
        <p:spPr/>
        <p:txBody>
          <a:bodyPr/>
          <a:lstStyle/>
          <a:p>
            <a:r>
              <a:rPr lang="es-ES_tradnl" dirty="0" smtClean="0"/>
              <a:t>Población total de 15998 habitantes (INEGI 2010)</a:t>
            </a:r>
          </a:p>
          <a:p>
            <a:r>
              <a:rPr lang="es-ES_tradnl" dirty="0" smtClean="0"/>
              <a:t>Total aproximado de viviendas:  3676 (INEGI 2010)</a:t>
            </a:r>
          </a:p>
          <a:p>
            <a:r>
              <a:rPr lang="es-ES_tradnl" dirty="0" smtClean="0"/>
              <a:t>Cuenta con  sistema de red de Agua potable y de riego </a:t>
            </a:r>
            <a:r>
              <a:rPr lang="es-ES_tradnl" smtClean="0"/>
              <a:t>agríola</a:t>
            </a:r>
            <a:endParaRPr lang="es-ES_tradnl" dirty="0" smtClean="0"/>
          </a:p>
          <a:p>
            <a:r>
              <a:rPr lang="es-ES_tradnl" dirty="0" smtClean="0"/>
              <a:t>Cuenta con servicios de luz, </a:t>
            </a:r>
            <a:r>
              <a:rPr lang="es-ES_tradnl" dirty="0" err="1" smtClean="0"/>
              <a:t>télefono</a:t>
            </a:r>
            <a:r>
              <a:rPr lang="es-ES_tradnl" dirty="0" smtClean="0"/>
              <a:t>, cable e internet</a:t>
            </a:r>
            <a:endParaRPr lang="es-ES" dirty="0"/>
          </a:p>
        </p:txBody>
      </p:sp>
    </p:spTree>
    <p:extLst>
      <p:ext uri="{BB962C8B-B14F-4D97-AF65-F5344CB8AC3E}">
        <p14:creationId xmlns:p14="http://schemas.microsoft.com/office/powerpoint/2010/main" val="4012381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04664"/>
            <a:ext cx="7024744" cy="1143000"/>
          </a:xfrm>
        </p:spPr>
        <p:txBody>
          <a:bodyPr>
            <a:normAutofit/>
          </a:bodyPr>
          <a:lstStyle/>
          <a:p>
            <a:r>
              <a:rPr lang="es-ES" sz="2400" dirty="0" smtClean="0"/>
              <a:t>Características básicas de las instalaciones </a:t>
            </a:r>
            <a:endParaRPr lang="es-ES" sz="2400" dirty="0"/>
          </a:p>
        </p:txBody>
      </p:sp>
      <p:sp>
        <p:nvSpPr>
          <p:cNvPr id="3" name="2 Marcador de contenido"/>
          <p:cNvSpPr>
            <a:spLocks noGrp="1"/>
          </p:cNvSpPr>
          <p:nvPr>
            <p:ph idx="1"/>
          </p:nvPr>
        </p:nvSpPr>
        <p:spPr>
          <a:xfrm>
            <a:off x="971600" y="1628800"/>
            <a:ext cx="7128792" cy="4536504"/>
          </a:xfrm>
        </p:spPr>
        <p:txBody>
          <a:bodyPr>
            <a:normAutofit fontScale="92500" lnSpcReduction="20000"/>
          </a:bodyPr>
          <a:lstStyle/>
          <a:p>
            <a:pPr marL="68580" indent="0">
              <a:buNone/>
            </a:pPr>
            <a:endParaRPr lang="es-ES" dirty="0"/>
          </a:p>
          <a:p>
            <a:r>
              <a:rPr lang="es-ES" dirty="0" smtClean="0"/>
              <a:t>Para </a:t>
            </a:r>
            <a:r>
              <a:rPr lang="es-ES" dirty="0"/>
              <a:t>este tipo de empresa es necesario contar con un local que posea una superficie mínima de unos </a:t>
            </a:r>
            <a:r>
              <a:rPr lang="es-ES" dirty="0" smtClean="0"/>
              <a:t>50 </a:t>
            </a:r>
            <a:r>
              <a:rPr lang="es-ES" dirty="0"/>
              <a:t>m2 dividida de la siguiente manera</a:t>
            </a:r>
            <a:r>
              <a:rPr lang="es-ES" dirty="0" smtClean="0"/>
              <a:t>:</a:t>
            </a:r>
          </a:p>
          <a:p>
            <a:endParaRPr lang="es-ES" dirty="0" smtClean="0"/>
          </a:p>
          <a:p>
            <a:pPr lvl="1"/>
            <a:r>
              <a:rPr lang="es-ES_tradnl" dirty="0" smtClean="0"/>
              <a:t>Producción: </a:t>
            </a:r>
            <a:r>
              <a:rPr lang="es-ES" dirty="0"/>
              <a:t>con una superficie de 20 m2, donde </a:t>
            </a:r>
            <a:r>
              <a:rPr lang="es-ES" dirty="0" smtClean="0"/>
              <a:t>se llevará a cabo la elaboración de </a:t>
            </a:r>
            <a:r>
              <a:rPr lang="es-ES" dirty="0" err="1" smtClean="0"/>
              <a:t>Nopalini</a:t>
            </a:r>
            <a:endParaRPr lang="es-ES" dirty="0" smtClean="0"/>
          </a:p>
          <a:p>
            <a:pPr lvl="1"/>
            <a:r>
              <a:rPr lang="es-ES" dirty="0"/>
              <a:t>Almacén: con una superficie de 20 m2, donde se guardarán las herramientas, materiales y maquinaria. </a:t>
            </a:r>
            <a:endParaRPr lang="es-ES" dirty="0" smtClean="0"/>
          </a:p>
          <a:p>
            <a:pPr lvl="1"/>
            <a:r>
              <a:rPr lang="es-ES" dirty="0" smtClean="0"/>
              <a:t>Oficina</a:t>
            </a:r>
            <a:r>
              <a:rPr lang="es-ES" dirty="0"/>
              <a:t>: con una superficie de 10 m2, donde se atenderá a los clientes y se recogerán las diferentes demandas de servicios. </a:t>
            </a:r>
            <a:endParaRPr lang="es-ES" dirty="0" smtClean="0"/>
          </a:p>
          <a:p>
            <a:pPr lvl="1"/>
            <a:r>
              <a:rPr lang="es-ES" dirty="0" smtClean="0"/>
              <a:t>Aseos </a:t>
            </a:r>
            <a:r>
              <a:rPr lang="es-ES" dirty="0"/>
              <a:t>higiénicos-sanitarios: con una superficie de 5 m2.</a:t>
            </a:r>
          </a:p>
        </p:txBody>
      </p:sp>
    </p:spTree>
    <p:extLst>
      <p:ext uri="{BB962C8B-B14F-4D97-AF65-F5344CB8AC3E}">
        <p14:creationId xmlns:p14="http://schemas.microsoft.com/office/powerpoint/2010/main" val="120998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hlinkClick r:id="rId2" action="ppaction://hlinksldjump"/>
              </a:rPr>
              <a:t>2.1 Operación</a:t>
            </a:r>
            <a:r>
              <a:rPr lang="es-ES_tradnl" dirty="0"/>
              <a:t/>
            </a:r>
            <a:br>
              <a:rPr lang="es-ES_tradnl" dirty="0"/>
            </a:br>
            <a:endParaRPr lang="es-ES" dirty="0"/>
          </a:p>
        </p:txBody>
      </p:sp>
      <p:sp>
        <p:nvSpPr>
          <p:cNvPr id="3" name="2 Marcador de contenido"/>
          <p:cNvSpPr>
            <a:spLocks noGrp="1"/>
          </p:cNvSpPr>
          <p:nvPr>
            <p:ph idx="1"/>
          </p:nvPr>
        </p:nvSpPr>
        <p:spPr/>
        <p:txBody>
          <a:bodyPr>
            <a:normAutofit/>
          </a:bodyPr>
          <a:lstStyle/>
          <a:p>
            <a:pPr marL="68580" indent="0">
              <a:buNone/>
            </a:pPr>
            <a:r>
              <a:rPr lang="es-ES_tradnl" dirty="0" smtClean="0">
                <a:hlinkClick r:id="rId3" action="ppaction://hlinksldjump"/>
              </a:rPr>
              <a:t>2.1.1 Ficha Técnica del producto</a:t>
            </a:r>
            <a:endParaRPr lang="es-ES_tradnl" dirty="0" smtClean="0"/>
          </a:p>
          <a:p>
            <a:pPr marL="68580" indent="0">
              <a:buNone/>
            </a:pPr>
            <a:r>
              <a:rPr lang="es-ES_tradnl" dirty="0" smtClean="0">
                <a:hlinkClick r:id="rId4" action="ppaction://hlinksldjump"/>
              </a:rPr>
              <a:t>2.1.2 Descripción general del producto</a:t>
            </a:r>
            <a:endParaRPr lang="es-ES_tradnl" dirty="0" smtClean="0"/>
          </a:p>
          <a:p>
            <a:pPr marL="68580" indent="0">
              <a:buNone/>
            </a:pPr>
            <a:r>
              <a:rPr lang="es-ES_tradnl" dirty="0" smtClean="0">
                <a:hlinkClick r:id="rId5" action="ppaction://hlinksldjump"/>
              </a:rPr>
              <a:t>2.1.3 Consideraciones generales del producto</a:t>
            </a:r>
            <a:endParaRPr lang="es-ES_tradnl" dirty="0" smtClean="0"/>
          </a:p>
          <a:p>
            <a:pPr marL="68580" indent="0">
              <a:buNone/>
            </a:pPr>
            <a:r>
              <a:rPr lang="es-ES_tradnl" dirty="0" smtClean="0">
                <a:hlinkClick r:id="rId6" action="ppaction://hlinksldjump"/>
              </a:rPr>
              <a:t>2.1.4 Empaque del producto</a:t>
            </a:r>
            <a:endParaRPr lang="es-ES_tradnl" dirty="0" smtClean="0"/>
          </a:p>
          <a:p>
            <a:pPr marL="68580" indent="0">
              <a:buNone/>
            </a:pPr>
            <a:r>
              <a:rPr lang="es-ES_tradnl" dirty="0" smtClean="0">
                <a:hlinkClick r:id="rId7" action="ppaction://hlinksldjump"/>
              </a:rPr>
              <a:t>2.1.5  Rotulado del producto</a:t>
            </a:r>
            <a:endParaRPr lang="es-ES_tradnl" dirty="0" smtClean="0"/>
          </a:p>
          <a:p>
            <a:pPr marL="68580" indent="0">
              <a:buNone/>
            </a:pPr>
            <a:r>
              <a:rPr lang="es-ES_tradnl" dirty="0" smtClean="0">
                <a:hlinkClick r:id="rId8" action="ppaction://hlinksldjump"/>
              </a:rPr>
              <a:t>2.1.6  Almacenamiento</a:t>
            </a:r>
            <a:endParaRPr lang="es-ES_tradnl" dirty="0" smtClean="0"/>
          </a:p>
          <a:p>
            <a:pPr marL="68580" indent="0">
              <a:buNone/>
            </a:pPr>
            <a:r>
              <a:rPr lang="es-ES_tradnl" dirty="0" smtClean="0">
                <a:hlinkClick r:id="rId9" action="ppaction://hlinksldjump"/>
              </a:rPr>
              <a:t>2.1.7 Descripción del proceso</a:t>
            </a:r>
            <a:endParaRPr lang="es-ES" dirty="0"/>
          </a:p>
        </p:txBody>
      </p:sp>
    </p:spTree>
    <p:extLst>
      <p:ext uri="{BB962C8B-B14F-4D97-AF65-F5344CB8AC3E}">
        <p14:creationId xmlns:p14="http://schemas.microsoft.com/office/powerpoint/2010/main" val="47347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7024744" cy="1143000"/>
          </a:xfrm>
        </p:spPr>
        <p:txBody>
          <a:bodyPr>
            <a:noAutofit/>
          </a:bodyPr>
          <a:lstStyle/>
          <a:p>
            <a:r>
              <a:rPr lang="es-ES" sz="2400" dirty="0" smtClean="0"/>
              <a:t>Costes por acondicionamiento del local</a:t>
            </a:r>
            <a:endParaRPr lang="es-ES" sz="2400" dirty="0"/>
          </a:p>
        </p:txBody>
      </p:sp>
      <p:sp>
        <p:nvSpPr>
          <p:cNvPr id="3" name="2 Marcador de contenido"/>
          <p:cNvSpPr>
            <a:spLocks noGrp="1"/>
          </p:cNvSpPr>
          <p:nvPr>
            <p:ph idx="1"/>
          </p:nvPr>
        </p:nvSpPr>
        <p:spPr/>
        <p:txBody>
          <a:bodyPr/>
          <a:lstStyle/>
          <a:p>
            <a:r>
              <a:rPr lang="es-ES" dirty="0" smtClean="0"/>
              <a:t>Aquí </a:t>
            </a:r>
            <a:r>
              <a:rPr lang="es-ES" dirty="0"/>
              <a:t>se incluyen los conceptos relativos a</a:t>
            </a:r>
            <a:r>
              <a:rPr lang="es-ES" dirty="0" smtClean="0"/>
              <a:t>:</a:t>
            </a:r>
          </a:p>
          <a:p>
            <a:pPr lvl="1"/>
            <a:endParaRPr lang="es-ES" dirty="0"/>
          </a:p>
          <a:p>
            <a:pPr lvl="1"/>
            <a:r>
              <a:rPr lang="es-ES" dirty="0" smtClean="0"/>
              <a:t> </a:t>
            </a:r>
            <a:r>
              <a:rPr lang="es-ES" dirty="0"/>
              <a:t>Acondicionamiento externo: Rótulos, lunas del escaparate, cierres... </a:t>
            </a:r>
            <a:endParaRPr lang="es-ES" dirty="0" smtClean="0"/>
          </a:p>
          <a:p>
            <a:pPr lvl="1"/>
            <a:r>
              <a:rPr lang="es-ES" dirty="0" smtClean="0"/>
              <a:t> </a:t>
            </a:r>
            <a:r>
              <a:rPr lang="es-ES" dirty="0"/>
              <a:t>Acondicionamiento interno: Hay que adecuar el local para que se encuentre en condiciones para su uso. Además la ley obliga a incorporar un aseo para uso personal. </a:t>
            </a:r>
          </a:p>
        </p:txBody>
      </p:sp>
    </p:spTree>
    <p:extLst>
      <p:ext uri="{BB962C8B-B14F-4D97-AF65-F5344CB8AC3E}">
        <p14:creationId xmlns:p14="http://schemas.microsoft.com/office/powerpoint/2010/main" val="1260705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04664"/>
            <a:ext cx="7024744" cy="1143000"/>
          </a:xfrm>
        </p:spPr>
        <p:txBody>
          <a:bodyPr/>
          <a:lstStyle/>
          <a:p>
            <a:r>
              <a:rPr lang="es-ES_tradnl" dirty="0" smtClean="0"/>
              <a:t>Mobiliario y decoración</a:t>
            </a:r>
            <a:endParaRPr lang="es-ES" dirty="0"/>
          </a:p>
        </p:txBody>
      </p:sp>
      <p:sp>
        <p:nvSpPr>
          <p:cNvPr id="3" name="2 Marcador de contenido"/>
          <p:cNvSpPr>
            <a:spLocks noGrp="1"/>
          </p:cNvSpPr>
          <p:nvPr>
            <p:ph idx="1"/>
          </p:nvPr>
        </p:nvSpPr>
        <p:spPr>
          <a:xfrm>
            <a:off x="755576" y="1844824"/>
            <a:ext cx="7632848" cy="3508977"/>
          </a:xfrm>
        </p:spPr>
        <p:txBody>
          <a:bodyPr>
            <a:normAutofit fontScale="62500" lnSpcReduction="20000"/>
          </a:bodyPr>
          <a:lstStyle/>
          <a:p>
            <a:pPr marL="68580" indent="0">
              <a:buNone/>
            </a:pPr>
            <a:r>
              <a:rPr lang="es-ES" dirty="0"/>
              <a:t>El objetivo debe </a:t>
            </a:r>
            <a:r>
              <a:rPr lang="es-ES" dirty="0" smtClean="0"/>
              <a:t>es </a:t>
            </a:r>
            <a:r>
              <a:rPr lang="es-ES" dirty="0"/>
              <a:t>conseguir la máxima funcionalidad cuidando su vez todos los detalles estéticos que transmitan la imagen de calidad que queremos para el negocio, a la vez que resulte cómodo para los clientes</a:t>
            </a:r>
            <a:r>
              <a:rPr lang="es-ES" dirty="0" smtClean="0"/>
              <a:t>.</a:t>
            </a:r>
          </a:p>
          <a:p>
            <a:pPr marL="68580" indent="0">
              <a:buNone/>
            </a:pPr>
            <a:r>
              <a:rPr lang="es-ES" dirty="0" smtClean="0"/>
              <a:t>El </a:t>
            </a:r>
            <a:r>
              <a:rPr lang="es-ES" dirty="0"/>
              <a:t>mobiliario necesario estará compuesto por los elementos que se exponen a continuación: </a:t>
            </a:r>
          </a:p>
          <a:p>
            <a:endParaRPr lang="es-ES" dirty="0" smtClean="0"/>
          </a:p>
          <a:p>
            <a:r>
              <a:rPr lang="es-ES" dirty="0" smtClean="0"/>
              <a:t>Una </a:t>
            </a:r>
            <a:r>
              <a:rPr lang="es-ES" dirty="0"/>
              <a:t>mesa de despacho </a:t>
            </a:r>
            <a:endParaRPr lang="es-ES" dirty="0" smtClean="0"/>
          </a:p>
          <a:p>
            <a:r>
              <a:rPr lang="es-ES" dirty="0" smtClean="0"/>
              <a:t>Un </a:t>
            </a:r>
            <a:r>
              <a:rPr lang="es-ES" dirty="0"/>
              <a:t>sillón de </a:t>
            </a:r>
            <a:r>
              <a:rPr lang="es-ES" dirty="0" smtClean="0"/>
              <a:t>directivo</a:t>
            </a:r>
          </a:p>
          <a:p>
            <a:r>
              <a:rPr lang="es-ES" dirty="0" smtClean="0"/>
              <a:t>Dos </a:t>
            </a:r>
            <a:r>
              <a:rPr lang="es-ES" dirty="0"/>
              <a:t>sillas de </a:t>
            </a:r>
            <a:r>
              <a:rPr lang="es-ES" dirty="0" smtClean="0"/>
              <a:t>confidente</a:t>
            </a:r>
          </a:p>
          <a:p>
            <a:r>
              <a:rPr lang="es-ES" dirty="0" smtClean="0"/>
              <a:t>Un </a:t>
            </a:r>
            <a:r>
              <a:rPr lang="es-ES" dirty="0"/>
              <a:t>armario estantería </a:t>
            </a:r>
            <a:endParaRPr lang="es-ES" dirty="0" smtClean="0"/>
          </a:p>
          <a:p>
            <a:endParaRPr lang="es-ES" dirty="0"/>
          </a:p>
          <a:p>
            <a:pPr lvl="1"/>
            <a:r>
              <a:rPr lang="es-ES" dirty="0" smtClean="0"/>
              <a:t>El </a:t>
            </a:r>
            <a:r>
              <a:rPr lang="es-ES" dirty="0"/>
              <a:t>mobiliario del almacén estará compuesto por: </a:t>
            </a:r>
            <a:endParaRPr lang="es-ES" dirty="0" smtClean="0"/>
          </a:p>
          <a:p>
            <a:endParaRPr lang="es-ES" dirty="0"/>
          </a:p>
          <a:p>
            <a:r>
              <a:rPr lang="es-ES" dirty="0" smtClean="0"/>
              <a:t>Estanterías </a:t>
            </a:r>
          </a:p>
          <a:p>
            <a:r>
              <a:rPr lang="es-ES" dirty="0" smtClean="0"/>
              <a:t>Tablero </a:t>
            </a:r>
            <a:r>
              <a:rPr lang="es-ES" dirty="0"/>
              <a:t>de herramientas</a:t>
            </a:r>
          </a:p>
        </p:txBody>
      </p:sp>
    </p:spTree>
    <p:extLst>
      <p:ext uri="{BB962C8B-B14F-4D97-AF65-F5344CB8AC3E}">
        <p14:creationId xmlns:p14="http://schemas.microsoft.com/office/powerpoint/2010/main" val="1746798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Adquisición de elemento de transporte</a:t>
            </a:r>
          </a:p>
        </p:txBody>
      </p:sp>
      <p:sp>
        <p:nvSpPr>
          <p:cNvPr id="3" name="2 Marcador de contenido"/>
          <p:cNvSpPr>
            <a:spLocks noGrp="1"/>
          </p:cNvSpPr>
          <p:nvPr>
            <p:ph idx="1"/>
          </p:nvPr>
        </p:nvSpPr>
        <p:spPr/>
        <p:txBody>
          <a:bodyPr/>
          <a:lstStyle/>
          <a:p>
            <a:endParaRPr lang="es-ES" dirty="0" smtClean="0"/>
          </a:p>
          <a:p>
            <a:r>
              <a:rPr lang="es-ES" dirty="0" smtClean="0"/>
              <a:t>Para </a:t>
            </a:r>
            <a:r>
              <a:rPr lang="es-ES" dirty="0"/>
              <a:t>este negocio es recomendable disponer de un vehículo que permita realizar el transporte de las herramientas y materiales.</a:t>
            </a:r>
          </a:p>
        </p:txBody>
      </p:sp>
    </p:spTree>
    <p:extLst>
      <p:ext uri="{BB962C8B-B14F-4D97-AF65-F5344CB8AC3E}">
        <p14:creationId xmlns:p14="http://schemas.microsoft.com/office/powerpoint/2010/main" val="3166265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08912" cy="1143000"/>
          </a:xfrm>
        </p:spPr>
        <p:txBody>
          <a:bodyPr>
            <a:normAutofit fontScale="90000"/>
          </a:bodyPr>
          <a:lstStyle/>
          <a:p>
            <a:r>
              <a:rPr lang="es-ES" dirty="0"/>
              <a:t>Equipamiento, herramientas y útiles</a:t>
            </a:r>
          </a:p>
        </p:txBody>
      </p:sp>
      <p:sp>
        <p:nvSpPr>
          <p:cNvPr id="3" name="2 Marcador de contenido"/>
          <p:cNvSpPr>
            <a:spLocks noGrp="1"/>
          </p:cNvSpPr>
          <p:nvPr>
            <p:ph idx="1"/>
          </p:nvPr>
        </p:nvSpPr>
        <p:spPr>
          <a:xfrm>
            <a:off x="467544" y="1772816"/>
            <a:ext cx="8208912" cy="3508977"/>
          </a:xfrm>
        </p:spPr>
        <p:txBody>
          <a:bodyPr>
            <a:normAutofit fontScale="55000" lnSpcReduction="20000"/>
          </a:bodyPr>
          <a:lstStyle/>
          <a:p>
            <a:pPr marL="68580" indent="0">
              <a:buNone/>
            </a:pPr>
            <a:r>
              <a:rPr lang="es-ES" sz="2600" dirty="0" smtClean="0"/>
              <a:t>Para </a:t>
            </a:r>
            <a:r>
              <a:rPr lang="es-ES" sz="2600" dirty="0"/>
              <a:t>comenzar la actividad habrá que realizar una compra elementos básicos, aunque posteriormente y en función de las necesidades de las diferentes instalaciones se irán adquiriendo otros más específicos. Estos elementos básicos son: </a:t>
            </a:r>
            <a:endParaRPr lang="es-ES" sz="2600" dirty="0" smtClean="0"/>
          </a:p>
          <a:p>
            <a:pPr marL="68580" indent="0">
              <a:buNone/>
            </a:pPr>
            <a:endParaRPr lang="es-ES" sz="2600" dirty="0"/>
          </a:p>
          <a:p>
            <a:pPr marL="68580" indent="0">
              <a:buNone/>
            </a:pPr>
            <a:r>
              <a:rPr lang="es-ES" sz="2600" dirty="0" smtClean="0"/>
              <a:t>Equipo </a:t>
            </a:r>
            <a:r>
              <a:rPr lang="es-ES" sz="2600" dirty="0"/>
              <a:t>y maquinaria</a:t>
            </a:r>
            <a:r>
              <a:rPr lang="es-ES" sz="2600" dirty="0" smtClean="0"/>
              <a:t>:</a:t>
            </a:r>
          </a:p>
          <a:p>
            <a:pPr marL="68580" indent="0">
              <a:buNone/>
            </a:pPr>
            <a:endParaRPr lang="es-ES" sz="2600" dirty="0" smtClean="0"/>
          </a:p>
          <a:p>
            <a:r>
              <a:rPr lang="es-ES_tradnl" sz="2600" dirty="0"/>
              <a:t>Recipientes para llevar a cabo las mezclas, diluciones, almacenaje</a:t>
            </a:r>
            <a:r>
              <a:rPr lang="es-ES" sz="2600" dirty="0"/>
              <a:t>.</a:t>
            </a:r>
          </a:p>
          <a:p>
            <a:r>
              <a:rPr lang="es-ES_tradnl" sz="2600" dirty="0"/>
              <a:t>Agitadores</a:t>
            </a:r>
          </a:p>
          <a:p>
            <a:r>
              <a:rPr lang="es-ES_tradnl" sz="2600" dirty="0"/>
              <a:t>Cortadoras para el </a:t>
            </a:r>
            <a:r>
              <a:rPr lang="es-ES_tradnl" sz="2600" dirty="0" smtClean="0"/>
              <a:t>nopal</a:t>
            </a:r>
          </a:p>
          <a:p>
            <a:pPr marL="68580" indent="0">
              <a:buNone/>
            </a:pPr>
            <a:endParaRPr lang="es-ES" sz="2600" dirty="0" smtClean="0"/>
          </a:p>
          <a:p>
            <a:pPr marL="68580" indent="0">
              <a:buNone/>
            </a:pPr>
            <a:r>
              <a:rPr lang="es-ES" sz="2600" dirty="0" smtClean="0"/>
              <a:t>Utensilios</a:t>
            </a:r>
            <a:r>
              <a:rPr lang="es-ES" sz="2600" dirty="0"/>
              <a:t>: </a:t>
            </a:r>
            <a:endParaRPr lang="es-ES" sz="2600" dirty="0" smtClean="0"/>
          </a:p>
          <a:p>
            <a:pPr marL="68580" indent="0">
              <a:buNone/>
            </a:pPr>
            <a:endParaRPr lang="es-ES" sz="2600" dirty="0" smtClean="0"/>
          </a:p>
          <a:p>
            <a:pPr>
              <a:buFontTx/>
              <a:buChar char="-"/>
            </a:pPr>
            <a:r>
              <a:rPr lang="es-ES" sz="2600" dirty="0" smtClean="0"/>
              <a:t>Mascarillas </a:t>
            </a:r>
            <a:r>
              <a:rPr lang="es-ES" sz="2600" dirty="0"/>
              <a:t>y ropa de trabajo</a:t>
            </a:r>
            <a:r>
              <a:rPr lang="es-ES" sz="2600" dirty="0" smtClean="0"/>
              <a:t>.</a:t>
            </a:r>
          </a:p>
          <a:p>
            <a:pPr>
              <a:buFontTx/>
              <a:buChar char="-"/>
            </a:pPr>
            <a:r>
              <a:rPr lang="es-ES" sz="2600" dirty="0" smtClean="0"/>
              <a:t>Brochas</a:t>
            </a:r>
            <a:r>
              <a:rPr lang="es-ES" sz="2600" dirty="0"/>
              <a:t>, pinceles, rodillos, espátulas, llanas, etc. </a:t>
            </a:r>
            <a:endParaRPr lang="es-ES" sz="2600" dirty="0" smtClean="0"/>
          </a:p>
          <a:p>
            <a:pPr>
              <a:buFontTx/>
              <a:buChar char="-"/>
            </a:pPr>
            <a:r>
              <a:rPr lang="es-ES" sz="2600" dirty="0" smtClean="0"/>
              <a:t>Muñequillas</a:t>
            </a:r>
            <a:r>
              <a:rPr lang="es-ES" sz="2600" dirty="0"/>
              <a:t>, cuchillas de corte. </a:t>
            </a:r>
            <a:endParaRPr lang="es-ES" sz="2600" dirty="0" smtClean="0"/>
          </a:p>
          <a:p>
            <a:pPr>
              <a:buFontTx/>
              <a:buChar char="-"/>
            </a:pPr>
            <a:r>
              <a:rPr lang="es-ES" sz="2600" dirty="0"/>
              <a:t>E</a:t>
            </a:r>
            <a:r>
              <a:rPr lang="es-ES" sz="2600" dirty="0" smtClean="0"/>
              <a:t>sponjas</a:t>
            </a:r>
            <a:r>
              <a:rPr lang="es-ES" sz="2600" dirty="0"/>
              <a:t>, Cepillos de limpieza</a:t>
            </a:r>
            <a:endParaRPr lang="es-ES_tradnl" sz="2600" dirty="0"/>
          </a:p>
          <a:p>
            <a:pPr marL="68580" indent="0">
              <a:buNone/>
            </a:pPr>
            <a:endParaRPr lang="es-ES" dirty="0"/>
          </a:p>
        </p:txBody>
      </p:sp>
    </p:spTree>
    <p:extLst>
      <p:ext uri="{BB962C8B-B14F-4D97-AF65-F5344CB8AC3E}">
        <p14:creationId xmlns:p14="http://schemas.microsoft.com/office/powerpoint/2010/main" val="3324766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Equipo de cómputo</a:t>
            </a:r>
            <a:endParaRPr lang="es-ES" dirty="0"/>
          </a:p>
        </p:txBody>
      </p:sp>
      <p:sp>
        <p:nvSpPr>
          <p:cNvPr id="3" name="2 Marcador de contenido"/>
          <p:cNvSpPr>
            <a:spLocks noGrp="1"/>
          </p:cNvSpPr>
          <p:nvPr>
            <p:ph idx="1"/>
          </p:nvPr>
        </p:nvSpPr>
        <p:spPr>
          <a:xfrm>
            <a:off x="971600" y="2636912"/>
            <a:ext cx="6777317" cy="3508977"/>
          </a:xfrm>
        </p:spPr>
        <p:txBody>
          <a:bodyPr/>
          <a:lstStyle/>
          <a:p>
            <a:r>
              <a:rPr lang="es-ES" dirty="0"/>
              <a:t>Es recomendable disponer de </a:t>
            </a:r>
            <a:r>
              <a:rPr lang="es-ES" dirty="0" smtClean="0"/>
              <a:t>un equipo de cómputo compuesto </a:t>
            </a:r>
            <a:r>
              <a:rPr lang="es-ES" dirty="0"/>
              <a:t>por ordenador, cajón portamonedas y máquina de impresión de ticket y facturas.</a:t>
            </a:r>
          </a:p>
        </p:txBody>
      </p:sp>
    </p:spTree>
    <p:extLst>
      <p:ext uri="{BB962C8B-B14F-4D97-AF65-F5344CB8AC3E}">
        <p14:creationId xmlns:p14="http://schemas.microsoft.com/office/powerpoint/2010/main" val="1073704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124744"/>
            <a:ext cx="7560840" cy="3672408"/>
          </a:xfrm>
        </p:spPr>
        <p:txBody>
          <a:bodyPr/>
          <a:lstStyle/>
          <a:p>
            <a:r>
              <a:rPr lang="es-ES_tradnl" dirty="0" smtClean="0"/>
              <a:t>De acuerdo a lo anterior, se muestra el  coste en el cuadro siguiente:</a:t>
            </a:r>
          </a:p>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263172889"/>
              </p:ext>
            </p:extLst>
          </p:nvPr>
        </p:nvGraphicFramePr>
        <p:xfrm>
          <a:off x="1475656" y="2060848"/>
          <a:ext cx="6408712" cy="3609753"/>
        </p:xfrm>
        <a:graphic>
          <a:graphicData uri="http://schemas.openxmlformats.org/drawingml/2006/table">
            <a:tbl>
              <a:tblPr>
                <a:tableStyleId>{5C22544A-7EE6-4342-B048-85BDC9FD1C3A}</a:tableStyleId>
              </a:tblPr>
              <a:tblGrid>
                <a:gridCol w="3629328"/>
                <a:gridCol w="2779384"/>
              </a:tblGrid>
              <a:tr h="504140">
                <a:tc>
                  <a:txBody>
                    <a:bodyPr/>
                    <a:lstStyle/>
                    <a:p>
                      <a:pPr algn="l" fontAlgn="b"/>
                      <a:r>
                        <a:rPr lang="es-ES" sz="1100" u="none" strike="noStrike">
                          <a:effectLst/>
                        </a:rPr>
                        <a:t> </a:t>
                      </a:r>
                      <a:endParaRPr lang="es-ES" sz="1100" b="0" i="0" u="none" strike="noStrike">
                        <a:solidFill>
                          <a:srgbClr val="000000"/>
                        </a:solidFill>
                        <a:effectLst/>
                        <a:latin typeface="Calibri"/>
                      </a:endParaRPr>
                    </a:p>
                  </a:txBody>
                  <a:tcPr marL="9525" marR="9525" marT="9525" marB="0" anchor="b"/>
                </a:tc>
                <a:tc>
                  <a:txBody>
                    <a:bodyPr/>
                    <a:lstStyle/>
                    <a:p>
                      <a:pPr algn="l" fontAlgn="b"/>
                      <a:r>
                        <a:rPr lang="es-ES" sz="1100" u="none" strike="noStrike">
                          <a:effectLst/>
                        </a:rPr>
                        <a:t>Precio (I.V.A Incluido)</a:t>
                      </a:r>
                      <a:endParaRPr lang="es-ES" sz="1100" b="0" i="0" u="none" strike="noStrike">
                        <a:solidFill>
                          <a:srgbClr val="000000"/>
                        </a:solidFill>
                        <a:effectLst/>
                        <a:latin typeface="Calibri"/>
                      </a:endParaRPr>
                    </a:p>
                  </a:txBody>
                  <a:tcPr marL="9525" marR="9525" marT="9525" marB="0" anchor="b"/>
                </a:tc>
              </a:tr>
              <a:tr h="431722">
                <a:tc>
                  <a:txBody>
                    <a:bodyPr/>
                    <a:lstStyle/>
                    <a:p>
                      <a:pPr algn="l" fontAlgn="b"/>
                      <a:r>
                        <a:rPr lang="es-ES" sz="1100" u="none" strike="noStrike">
                          <a:effectLst/>
                        </a:rPr>
                        <a:t>Adecuación del local</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73644</a:t>
                      </a:r>
                      <a:endParaRPr lang="es-ES" sz="1100" b="0" i="0" u="none" strike="noStrike">
                        <a:solidFill>
                          <a:srgbClr val="000000"/>
                        </a:solidFill>
                        <a:effectLst/>
                        <a:latin typeface="Calibri"/>
                      </a:endParaRPr>
                    </a:p>
                  </a:txBody>
                  <a:tcPr marL="9525" marR="9525" marT="9525" marB="0" anchor="b"/>
                </a:tc>
              </a:tr>
              <a:tr h="431722">
                <a:tc>
                  <a:txBody>
                    <a:bodyPr/>
                    <a:lstStyle/>
                    <a:p>
                      <a:pPr algn="l" fontAlgn="b"/>
                      <a:r>
                        <a:rPr lang="es-ES" sz="1100" u="none" strike="noStrike">
                          <a:effectLst/>
                        </a:rPr>
                        <a:t>Mobiliario y decoración</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17000</a:t>
                      </a:r>
                      <a:endParaRPr lang="es-ES" sz="1100" b="0" i="0" u="none" strike="noStrike">
                        <a:solidFill>
                          <a:srgbClr val="000000"/>
                        </a:solidFill>
                        <a:effectLst/>
                        <a:latin typeface="Calibri"/>
                      </a:endParaRPr>
                    </a:p>
                  </a:txBody>
                  <a:tcPr marL="9525" marR="9525" marT="9525" marB="0" anchor="b"/>
                </a:tc>
              </a:tr>
              <a:tr h="431722">
                <a:tc>
                  <a:txBody>
                    <a:bodyPr/>
                    <a:lstStyle/>
                    <a:p>
                      <a:pPr algn="l" fontAlgn="b"/>
                      <a:r>
                        <a:rPr lang="es-ES" sz="1100" u="none" strike="noStrike">
                          <a:effectLst/>
                        </a:rPr>
                        <a:t>Elemento de transporte</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4500</a:t>
                      </a:r>
                      <a:endParaRPr lang="es-ES" sz="1100" b="0" i="0" u="none" strike="noStrike">
                        <a:solidFill>
                          <a:srgbClr val="000000"/>
                        </a:solidFill>
                        <a:effectLst/>
                        <a:latin typeface="Calibri"/>
                      </a:endParaRPr>
                    </a:p>
                  </a:txBody>
                  <a:tcPr marL="9525" marR="9525" marT="9525" marB="0" anchor="b"/>
                </a:tc>
              </a:tr>
              <a:tr h="947003">
                <a:tc>
                  <a:txBody>
                    <a:bodyPr/>
                    <a:lstStyle/>
                    <a:p>
                      <a:pPr algn="ctr" fontAlgn="b"/>
                      <a:r>
                        <a:rPr lang="es-ES" sz="1100" u="none" strike="noStrike">
                          <a:effectLst/>
                        </a:rPr>
                        <a:t>Equipamiento, herramientas y útiles</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5950</a:t>
                      </a:r>
                      <a:endParaRPr lang="es-ES" sz="1100" b="0" i="0" u="none" strike="noStrike">
                        <a:solidFill>
                          <a:srgbClr val="000000"/>
                        </a:solidFill>
                        <a:effectLst/>
                        <a:latin typeface="Calibri"/>
                      </a:endParaRPr>
                    </a:p>
                  </a:txBody>
                  <a:tcPr marL="9525" marR="9525" marT="9525" marB="0" anchor="b"/>
                </a:tc>
              </a:tr>
              <a:tr h="431722">
                <a:tc>
                  <a:txBody>
                    <a:bodyPr/>
                    <a:lstStyle/>
                    <a:p>
                      <a:pPr algn="l" fontAlgn="b"/>
                      <a:r>
                        <a:rPr lang="es-ES" sz="1100" u="none" strike="noStrike">
                          <a:effectLst/>
                        </a:rPr>
                        <a:t>Equipo informático</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5100</a:t>
                      </a:r>
                      <a:endParaRPr lang="es-ES" sz="1100" b="0" i="0" u="none" strike="noStrike">
                        <a:solidFill>
                          <a:srgbClr val="000000"/>
                        </a:solidFill>
                        <a:effectLst/>
                        <a:latin typeface="Calibri"/>
                      </a:endParaRPr>
                    </a:p>
                  </a:txBody>
                  <a:tcPr marL="9525" marR="9525" marT="9525" marB="0" anchor="b"/>
                </a:tc>
              </a:tr>
              <a:tr h="431722">
                <a:tc>
                  <a:txBody>
                    <a:bodyPr/>
                    <a:lstStyle/>
                    <a:p>
                      <a:pPr algn="l" fontAlgn="b"/>
                      <a:r>
                        <a:rPr lang="es-ES" sz="1100" u="none" strike="noStrike">
                          <a:effectLst/>
                        </a:rPr>
                        <a:t>Total</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dirty="0">
                          <a:effectLst/>
                        </a:rPr>
                        <a:t>106194</a:t>
                      </a:r>
                      <a:endParaRPr lang="es-E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459264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764704"/>
            <a:ext cx="7456674" cy="1143000"/>
          </a:xfrm>
        </p:spPr>
        <p:txBody>
          <a:bodyPr>
            <a:noAutofit/>
          </a:bodyPr>
          <a:lstStyle/>
          <a:p>
            <a:r>
              <a:rPr lang="es-ES_tradnl" sz="3200" dirty="0" smtClean="0"/>
              <a:t>Material y sustancias para elaborar </a:t>
            </a:r>
            <a:r>
              <a:rPr lang="es-ES_tradnl" sz="3200" dirty="0" err="1" smtClean="0"/>
              <a:t>Nopalini</a:t>
            </a:r>
            <a:endParaRPr lang="es-ES" sz="3200" dirty="0"/>
          </a:p>
        </p:txBody>
      </p:sp>
      <p:sp>
        <p:nvSpPr>
          <p:cNvPr id="3" name="2 Marcador de contenido"/>
          <p:cNvSpPr>
            <a:spLocks noGrp="1"/>
          </p:cNvSpPr>
          <p:nvPr>
            <p:ph idx="1"/>
          </p:nvPr>
        </p:nvSpPr>
        <p:spPr/>
        <p:txBody>
          <a:bodyPr>
            <a:normAutofit fontScale="70000" lnSpcReduction="20000"/>
          </a:bodyPr>
          <a:lstStyle/>
          <a:p>
            <a:pPr marL="68580" indent="0">
              <a:buNone/>
            </a:pPr>
            <a:r>
              <a:rPr lang="es-ES_tradnl" dirty="0"/>
              <a:t>Para la elaboración de </a:t>
            </a:r>
            <a:r>
              <a:rPr lang="es-ES_tradnl" dirty="0" err="1"/>
              <a:t>Nopalini</a:t>
            </a:r>
            <a:r>
              <a:rPr lang="es-ES_tradnl" dirty="0"/>
              <a:t> se requiere:</a:t>
            </a:r>
          </a:p>
          <a:p>
            <a:endParaRPr lang="es-ES_tradnl" dirty="0"/>
          </a:p>
          <a:p>
            <a:r>
              <a:rPr lang="es-ES_tradnl" dirty="0"/>
              <a:t>Hidróxido de calcio</a:t>
            </a:r>
          </a:p>
          <a:p>
            <a:r>
              <a:rPr lang="es-ES_tradnl" dirty="0"/>
              <a:t>Nopales</a:t>
            </a:r>
          </a:p>
          <a:p>
            <a:r>
              <a:rPr lang="es-ES_tradnl" dirty="0"/>
              <a:t>Cloruro sódico</a:t>
            </a:r>
          </a:p>
          <a:p>
            <a:r>
              <a:rPr lang="es-ES_tradnl" dirty="0"/>
              <a:t>Agua</a:t>
            </a:r>
          </a:p>
          <a:p>
            <a:endParaRPr lang="es-ES_tradnl" dirty="0"/>
          </a:p>
          <a:p>
            <a:pPr marL="68580" indent="0">
              <a:buNone/>
            </a:pPr>
            <a:r>
              <a:rPr lang="es-ES_tradnl" dirty="0"/>
              <a:t>Material:</a:t>
            </a:r>
          </a:p>
          <a:p>
            <a:endParaRPr lang="es-ES_tradnl" dirty="0"/>
          </a:p>
          <a:p>
            <a:r>
              <a:rPr lang="es-ES_tradnl" dirty="0"/>
              <a:t>Recipientes para llevar a cabo las mezclas, diluciones, almacenaje</a:t>
            </a:r>
            <a:r>
              <a:rPr lang="es-ES" dirty="0"/>
              <a:t>.</a:t>
            </a:r>
          </a:p>
          <a:p>
            <a:r>
              <a:rPr lang="es-ES_tradnl" dirty="0"/>
              <a:t>Agitadores</a:t>
            </a:r>
          </a:p>
          <a:p>
            <a:r>
              <a:rPr lang="es-ES_tradnl" dirty="0"/>
              <a:t>Cortadoras para el nopal</a:t>
            </a:r>
          </a:p>
          <a:p>
            <a:endParaRPr lang="es-ES" dirty="0"/>
          </a:p>
        </p:txBody>
      </p:sp>
    </p:spTree>
    <p:extLst>
      <p:ext uri="{BB962C8B-B14F-4D97-AF65-F5344CB8AC3E}">
        <p14:creationId xmlns:p14="http://schemas.microsoft.com/office/powerpoint/2010/main" val="1766972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hlinkClick r:id="rId2" action="ppaction://hlinksldjump"/>
              </a:rPr>
              <a:t>2.2.2 Plan de producción</a:t>
            </a:r>
            <a:r>
              <a:rPr lang="es-ES_tradnl" dirty="0"/>
              <a:t/>
            </a:r>
            <a:br>
              <a:rPr lang="es-ES_tradnl" dirty="0"/>
            </a:br>
            <a:endParaRPr lang="es-ES" dirty="0"/>
          </a:p>
        </p:txBody>
      </p:sp>
      <p:sp>
        <p:nvSpPr>
          <p:cNvPr id="3" name="2 Marcador de contenido"/>
          <p:cNvSpPr>
            <a:spLocks noGrp="1"/>
          </p:cNvSpPr>
          <p:nvPr>
            <p:ph idx="1"/>
          </p:nvPr>
        </p:nvSpPr>
        <p:spPr/>
        <p:txBody>
          <a:bodyPr>
            <a:normAutofit/>
          </a:bodyPr>
          <a:lstStyle/>
          <a:p>
            <a:pPr marL="68580" indent="0">
              <a:buNone/>
            </a:pPr>
            <a:r>
              <a:rPr lang="es-ES" dirty="0"/>
              <a:t>El plan de producción sirve para detallar como se van a fabricar los productos que se han previsto vender.</a:t>
            </a:r>
          </a:p>
          <a:p>
            <a:pPr marL="68580" indent="0">
              <a:buNone/>
            </a:pPr>
            <a:r>
              <a:rPr lang="es-ES" dirty="0"/>
              <a:t>Se trata de conocer los recursos humanos y materiales que habrá que movilizar para llevar adelante a la empresa. </a:t>
            </a:r>
            <a:endParaRPr lang="es-ES" dirty="0"/>
          </a:p>
        </p:txBody>
      </p:sp>
    </p:spTree>
    <p:extLst>
      <p:ext uri="{BB962C8B-B14F-4D97-AF65-F5344CB8AC3E}">
        <p14:creationId xmlns:p14="http://schemas.microsoft.com/office/powerpoint/2010/main" val="2130388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hlinkClick r:id="rId2" action="ppaction://hlinksldjump"/>
              </a:rPr>
              <a:t>2.3 Costos de producción</a:t>
            </a:r>
            <a:r>
              <a:rPr lang="es-ES_tradnl" dirty="0"/>
              <a:t/>
            </a:r>
            <a:br>
              <a:rPr lang="es-ES_tradnl" dirty="0"/>
            </a:br>
            <a:endParaRPr lang="es-ES" dirty="0"/>
          </a:p>
        </p:txBody>
      </p:sp>
      <p:sp>
        <p:nvSpPr>
          <p:cNvPr id="3" name="2 Marcador de contenido"/>
          <p:cNvSpPr>
            <a:spLocks noGrp="1"/>
          </p:cNvSpPr>
          <p:nvPr>
            <p:ph idx="1"/>
          </p:nvPr>
        </p:nvSpPr>
        <p:spPr>
          <a:xfrm>
            <a:off x="755576" y="2348880"/>
            <a:ext cx="7920880" cy="3508977"/>
          </a:xfrm>
        </p:spPr>
        <p:txBody>
          <a:bodyPr>
            <a:normAutofit fontScale="92500" lnSpcReduction="10000"/>
          </a:bodyPr>
          <a:lstStyle/>
          <a:p>
            <a:r>
              <a:rPr lang="es-ES_tradnl" dirty="0"/>
              <a:t>Información de costes: ¿Cuánto cuesta producir </a:t>
            </a:r>
            <a:r>
              <a:rPr lang="es-ES_tradnl" dirty="0" err="1"/>
              <a:t>Nopalini</a:t>
            </a:r>
            <a:r>
              <a:rPr lang="es-ES_tradnl" dirty="0"/>
              <a:t>?</a:t>
            </a:r>
          </a:p>
          <a:p>
            <a:endParaRPr lang="es-ES_tradnl" dirty="0"/>
          </a:p>
          <a:p>
            <a:pPr marL="68580" indent="0">
              <a:buNone/>
            </a:pPr>
            <a:r>
              <a:rPr lang="es-ES_tradnl" dirty="0"/>
              <a:t>Para producir 20 </a:t>
            </a:r>
            <a:r>
              <a:rPr lang="es-ES_tradnl" dirty="0" err="1"/>
              <a:t>Lts</a:t>
            </a:r>
            <a:r>
              <a:rPr lang="es-ES_tradnl" dirty="0"/>
              <a:t> se necesita:</a:t>
            </a:r>
          </a:p>
          <a:p>
            <a:pPr marL="68580" indent="0">
              <a:buNone/>
            </a:pPr>
            <a:endParaRPr lang="es-ES_tradnl" dirty="0"/>
          </a:p>
          <a:p>
            <a:r>
              <a:rPr lang="es-ES_tradnl" dirty="0"/>
              <a:t>2 Kg de nopales</a:t>
            </a:r>
          </a:p>
          <a:p>
            <a:r>
              <a:rPr lang="es-ES_tradnl" dirty="0"/>
              <a:t>6 Kg cal</a:t>
            </a:r>
          </a:p>
          <a:p>
            <a:r>
              <a:rPr lang="es-ES_tradnl" dirty="0"/>
              <a:t>½ Kg Sal</a:t>
            </a:r>
          </a:p>
          <a:p>
            <a:r>
              <a:rPr lang="es-ES_tradnl" dirty="0"/>
              <a:t>Agua</a:t>
            </a:r>
          </a:p>
          <a:p>
            <a:endParaRPr lang="es-ES" dirty="0"/>
          </a:p>
        </p:txBody>
      </p:sp>
    </p:spTree>
    <p:extLst>
      <p:ext uri="{BB962C8B-B14F-4D97-AF65-F5344CB8AC3E}">
        <p14:creationId xmlns:p14="http://schemas.microsoft.com/office/powerpoint/2010/main" val="2580280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254045077"/>
              </p:ext>
            </p:extLst>
          </p:nvPr>
        </p:nvGraphicFramePr>
        <p:xfrm>
          <a:off x="1115616" y="1628800"/>
          <a:ext cx="7344816" cy="4294772"/>
        </p:xfrm>
        <a:graphic>
          <a:graphicData uri="http://schemas.openxmlformats.org/drawingml/2006/table">
            <a:tbl>
              <a:tblPr>
                <a:tableStyleId>{5C22544A-7EE6-4342-B048-85BDC9FD1C3A}</a:tableStyleId>
              </a:tblPr>
              <a:tblGrid>
                <a:gridCol w="1836204"/>
                <a:gridCol w="1836204"/>
                <a:gridCol w="1836204"/>
                <a:gridCol w="1836204"/>
              </a:tblGrid>
              <a:tr h="972541">
                <a:tc gridSpan="4">
                  <a:txBody>
                    <a:bodyPr/>
                    <a:lstStyle/>
                    <a:p>
                      <a:pPr algn="ctr" fontAlgn="ctr"/>
                      <a:r>
                        <a:rPr lang="es-ES" sz="1800" b="1" u="none" strike="noStrike" dirty="0">
                          <a:effectLst/>
                        </a:rPr>
                        <a:t>Costo para producir 20 </a:t>
                      </a:r>
                      <a:r>
                        <a:rPr lang="es-ES" sz="1800" b="1" u="none" strike="noStrike" dirty="0" err="1">
                          <a:effectLst/>
                        </a:rPr>
                        <a:t>Lts</a:t>
                      </a:r>
                      <a:r>
                        <a:rPr lang="es-ES" sz="1800" b="1" u="none" strike="noStrike" dirty="0">
                          <a:effectLst/>
                        </a:rPr>
                        <a:t> de pintura</a:t>
                      </a:r>
                      <a:endParaRPr lang="es-ES" sz="1800" b="1" i="0" u="none" strike="noStrike" dirty="0">
                        <a:solidFill>
                          <a:srgbClr val="000000"/>
                        </a:solidFill>
                        <a:effectLst/>
                        <a:latin typeface="Calibri"/>
                      </a:endParaRPr>
                    </a:p>
                  </a:txBody>
                  <a:tcPr marL="9525" marR="9525" marT="9525" marB="0" anchor="ctr"/>
                </a:tc>
                <a:tc hMerge="1">
                  <a:txBody>
                    <a:bodyPr/>
                    <a:lstStyle/>
                    <a:p>
                      <a:endParaRPr lang="es-ES"/>
                    </a:p>
                  </a:txBody>
                  <a:tcPr/>
                </a:tc>
                <a:tc hMerge="1">
                  <a:txBody>
                    <a:bodyPr/>
                    <a:lstStyle/>
                    <a:p>
                      <a:endParaRPr lang="es-ES"/>
                    </a:p>
                  </a:txBody>
                  <a:tcPr/>
                </a:tc>
                <a:tc hMerge="1">
                  <a:txBody>
                    <a:bodyPr/>
                    <a:lstStyle/>
                    <a:p>
                      <a:endParaRPr lang="es-ES"/>
                    </a:p>
                  </a:txBody>
                  <a:tcPr/>
                </a:tc>
              </a:tr>
              <a:tr h="716610">
                <a:tc>
                  <a:txBody>
                    <a:bodyPr/>
                    <a:lstStyle/>
                    <a:p>
                      <a:pPr algn="ctr" fontAlgn="b"/>
                      <a:r>
                        <a:rPr lang="es-ES" sz="1800" b="1" u="none" strike="noStrike" dirty="0">
                          <a:effectLst/>
                        </a:rPr>
                        <a:t>Cantidad</a:t>
                      </a:r>
                      <a:endParaRPr lang="es-ES" sz="1800" b="1" i="0" u="none" strike="noStrike" dirty="0">
                        <a:solidFill>
                          <a:srgbClr val="000000"/>
                        </a:solidFill>
                        <a:effectLst/>
                        <a:latin typeface="Calibri"/>
                      </a:endParaRPr>
                    </a:p>
                  </a:txBody>
                  <a:tcPr marL="9525" marR="9525" marT="9525" marB="0" anchor="b"/>
                </a:tc>
                <a:tc>
                  <a:txBody>
                    <a:bodyPr/>
                    <a:lstStyle/>
                    <a:p>
                      <a:pPr algn="ctr" fontAlgn="b"/>
                      <a:r>
                        <a:rPr lang="es-ES" sz="1800" b="1" u="none" strike="noStrike" dirty="0">
                          <a:effectLst/>
                        </a:rPr>
                        <a:t>Material</a:t>
                      </a:r>
                      <a:endParaRPr lang="es-ES" sz="1800" b="1" i="0" u="none" strike="noStrike" dirty="0">
                        <a:solidFill>
                          <a:srgbClr val="000000"/>
                        </a:solidFill>
                        <a:effectLst/>
                        <a:latin typeface="Calibri"/>
                      </a:endParaRPr>
                    </a:p>
                  </a:txBody>
                  <a:tcPr marL="9525" marR="9525" marT="9525" marB="0" anchor="b"/>
                </a:tc>
                <a:tc>
                  <a:txBody>
                    <a:bodyPr/>
                    <a:lstStyle/>
                    <a:p>
                      <a:pPr algn="ctr" fontAlgn="b"/>
                      <a:r>
                        <a:rPr lang="es-ES" sz="1800" b="1" u="none" strike="noStrike" dirty="0">
                          <a:effectLst/>
                        </a:rPr>
                        <a:t>Precio unitario $</a:t>
                      </a:r>
                      <a:endParaRPr lang="es-ES" sz="1800" b="1" i="0" u="none" strike="noStrike" dirty="0">
                        <a:solidFill>
                          <a:srgbClr val="000000"/>
                        </a:solidFill>
                        <a:effectLst/>
                        <a:latin typeface="Calibri"/>
                      </a:endParaRPr>
                    </a:p>
                  </a:txBody>
                  <a:tcPr marL="9525" marR="9525" marT="9525" marB="0" anchor="b"/>
                </a:tc>
                <a:tc>
                  <a:txBody>
                    <a:bodyPr/>
                    <a:lstStyle/>
                    <a:p>
                      <a:pPr algn="ctr" fontAlgn="b"/>
                      <a:r>
                        <a:rPr lang="es-ES" sz="1800" b="1" u="none" strike="noStrike" dirty="0">
                          <a:effectLst/>
                        </a:rPr>
                        <a:t>Costo total $</a:t>
                      </a:r>
                      <a:endParaRPr lang="es-ES" sz="1800" b="1" i="0" u="none" strike="noStrike" dirty="0">
                        <a:solidFill>
                          <a:srgbClr val="000000"/>
                        </a:solidFill>
                        <a:effectLst/>
                        <a:latin typeface="Calibri"/>
                      </a:endParaRPr>
                    </a:p>
                  </a:txBody>
                  <a:tcPr marL="9525" marR="9525" marT="9525" marB="0" anchor="b"/>
                </a:tc>
              </a:tr>
              <a:tr h="511864">
                <a:tc>
                  <a:txBody>
                    <a:bodyPr/>
                    <a:lstStyle/>
                    <a:p>
                      <a:pPr algn="l" fontAlgn="b"/>
                      <a:r>
                        <a:rPr lang="es-ES" sz="1800" u="none" strike="noStrike">
                          <a:effectLst/>
                        </a:rPr>
                        <a:t>6 Kg</a:t>
                      </a:r>
                      <a:endParaRPr lang="es-ES" sz="1800" b="0" i="0" u="none" strike="noStrike">
                        <a:solidFill>
                          <a:srgbClr val="000000"/>
                        </a:solidFill>
                        <a:effectLst/>
                        <a:latin typeface="Calibri"/>
                      </a:endParaRPr>
                    </a:p>
                  </a:txBody>
                  <a:tcPr marL="9525" marR="9525" marT="9525" marB="0" anchor="b"/>
                </a:tc>
                <a:tc>
                  <a:txBody>
                    <a:bodyPr/>
                    <a:lstStyle/>
                    <a:p>
                      <a:pPr algn="l" fontAlgn="b"/>
                      <a:r>
                        <a:rPr lang="es-ES" sz="1800" u="none" strike="noStrike" dirty="0">
                          <a:effectLst/>
                        </a:rPr>
                        <a:t>Cal </a:t>
                      </a:r>
                      <a:r>
                        <a:rPr lang="es-ES" sz="1800" u="none" strike="noStrike" dirty="0" err="1" smtClean="0">
                          <a:effectLst/>
                        </a:rPr>
                        <a:t>construrama</a:t>
                      </a:r>
                      <a:endParaRPr lang="es-ES" sz="1800" b="0" i="0" u="none" strike="noStrike" dirty="0">
                        <a:solidFill>
                          <a:srgbClr val="000000"/>
                        </a:solidFill>
                        <a:effectLst/>
                        <a:latin typeface="Calibri"/>
                      </a:endParaRPr>
                    </a:p>
                  </a:txBody>
                  <a:tcPr marL="9525" marR="9525" marT="9525" marB="0" anchor="b"/>
                </a:tc>
                <a:tc>
                  <a:txBody>
                    <a:bodyPr/>
                    <a:lstStyle/>
                    <a:p>
                      <a:pPr algn="r" fontAlgn="b"/>
                      <a:r>
                        <a:rPr lang="es-ES_tradnl" sz="1800" b="0" i="0" u="none" strike="noStrike" dirty="0" smtClean="0">
                          <a:solidFill>
                            <a:srgbClr val="000000"/>
                          </a:solidFill>
                          <a:effectLst/>
                          <a:latin typeface="Calibri"/>
                        </a:rPr>
                        <a:t>2</a:t>
                      </a:r>
                      <a:endParaRPr lang="es-ES" sz="1800" b="0" i="0" u="none" strike="noStrike" dirty="0">
                        <a:solidFill>
                          <a:srgbClr val="000000"/>
                        </a:solidFill>
                        <a:effectLst/>
                        <a:latin typeface="Calibri"/>
                      </a:endParaRPr>
                    </a:p>
                  </a:txBody>
                  <a:tcPr marL="9525" marR="9525" marT="9525" marB="0" anchor="b"/>
                </a:tc>
                <a:tc>
                  <a:txBody>
                    <a:bodyPr/>
                    <a:lstStyle/>
                    <a:p>
                      <a:pPr algn="r" fontAlgn="b"/>
                      <a:r>
                        <a:rPr lang="es-ES_tradnl" sz="1800" b="0" i="0" u="none" strike="noStrike" dirty="0" smtClean="0">
                          <a:solidFill>
                            <a:srgbClr val="000000"/>
                          </a:solidFill>
                          <a:effectLst/>
                          <a:latin typeface="Calibri"/>
                        </a:rPr>
                        <a:t>12</a:t>
                      </a:r>
                      <a:endParaRPr lang="es-ES" sz="1800" b="0" i="0" u="none" strike="noStrike" dirty="0">
                        <a:solidFill>
                          <a:srgbClr val="000000"/>
                        </a:solidFill>
                        <a:effectLst/>
                        <a:latin typeface="Calibri"/>
                      </a:endParaRPr>
                    </a:p>
                  </a:txBody>
                  <a:tcPr marL="9525" marR="9525" marT="9525" marB="0" anchor="b"/>
                </a:tc>
              </a:tr>
              <a:tr h="511864">
                <a:tc>
                  <a:txBody>
                    <a:bodyPr/>
                    <a:lstStyle/>
                    <a:p>
                      <a:pPr algn="l" fontAlgn="b"/>
                      <a:r>
                        <a:rPr lang="es-ES" sz="1800" u="none" strike="noStrike">
                          <a:effectLst/>
                        </a:rPr>
                        <a:t>18 Lts</a:t>
                      </a:r>
                      <a:endParaRPr lang="es-ES" sz="1800" b="0" i="0" u="none" strike="noStrike">
                        <a:solidFill>
                          <a:srgbClr val="000000"/>
                        </a:solidFill>
                        <a:effectLst/>
                        <a:latin typeface="Calibri"/>
                      </a:endParaRPr>
                    </a:p>
                  </a:txBody>
                  <a:tcPr marL="9525" marR="9525" marT="9525" marB="0" anchor="b"/>
                </a:tc>
                <a:tc>
                  <a:txBody>
                    <a:bodyPr/>
                    <a:lstStyle/>
                    <a:p>
                      <a:pPr algn="l" fontAlgn="b"/>
                      <a:r>
                        <a:rPr lang="es-ES" sz="1800" u="none" strike="noStrike">
                          <a:effectLst/>
                        </a:rPr>
                        <a:t>Agua</a:t>
                      </a:r>
                      <a:endParaRPr lang="es-ES" sz="1800" b="0" i="0" u="none" strike="noStrike">
                        <a:solidFill>
                          <a:srgbClr val="000000"/>
                        </a:solidFill>
                        <a:effectLst/>
                        <a:latin typeface="Calibri"/>
                      </a:endParaRPr>
                    </a:p>
                  </a:txBody>
                  <a:tcPr marL="9525" marR="9525" marT="9525" marB="0" anchor="b"/>
                </a:tc>
                <a:tc>
                  <a:txBody>
                    <a:bodyPr/>
                    <a:lstStyle/>
                    <a:p>
                      <a:pPr algn="r" fontAlgn="b"/>
                      <a:r>
                        <a:rPr lang="es-ES" sz="1800" u="none" strike="noStrike">
                          <a:effectLst/>
                        </a:rPr>
                        <a:t>0.4</a:t>
                      </a:r>
                      <a:endParaRPr lang="es-ES" sz="1800" b="0" i="0" u="none" strike="noStrike">
                        <a:solidFill>
                          <a:srgbClr val="000000"/>
                        </a:solidFill>
                        <a:effectLst/>
                        <a:latin typeface="Calibri"/>
                      </a:endParaRPr>
                    </a:p>
                  </a:txBody>
                  <a:tcPr marL="9525" marR="9525" marT="9525" marB="0" anchor="b"/>
                </a:tc>
                <a:tc>
                  <a:txBody>
                    <a:bodyPr/>
                    <a:lstStyle/>
                    <a:p>
                      <a:pPr algn="r" fontAlgn="b"/>
                      <a:r>
                        <a:rPr lang="es-ES" sz="1800" u="none" strike="noStrike">
                          <a:effectLst/>
                        </a:rPr>
                        <a:t>7.2</a:t>
                      </a:r>
                      <a:endParaRPr lang="es-ES" sz="1800" b="0" i="0" u="none" strike="noStrike">
                        <a:solidFill>
                          <a:srgbClr val="000000"/>
                        </a:solidFill>
                        <a:effectLst/>
                        <a:latin typeface="Calibri"/>
                      </a:endParaRPr>
                    </a:p>
                  </a:txBody>
                  <a:tcPr marL="9525" marR="9525" marT="9525" marB="0" anchor="b"/>
                </a:tc>
              </a:tr>
              <a:tr h="511864">
                <a:tc>
                  <a:txBody>
                    <a:bodyPr/>
                    <a:lstStyle/>
                    <a:p>
                      <a:pPr algn="l" fontAlgn="b"/>
                      <a:r>
                        <a:rPr lang="es-ES" sz="1800" u="none" strike="noStrike">
                          <a:effectLst/>
                        </a:rPr>
                        <a:t>2 Kg</a:t>
                      </a:r>
                      <a:endParaRPr lang="es-ES" sz="1800" b="0" i="0" u="none" strike="noStrike">
                        <a:solidFill>
                          <a:srgbClr val="000000"/>
                        </a:solidFill>
                        <a:effectLst/>
                        <a:latin typeface="Calibri"/>
                      </a:endParaRPr>
                    </a:p>
                  </a:txBody>
                  <a:tcPr marL="9525" marR="9525" marT="9525" marB="0" anchor="b"/>
                </a:tc>
                <a:tc>
                  <a:txBody>
                    <a:bodyPr/>
                    <a:lstStyle/>
                    <a:p>
                      <a:pPr algn="l" fontAlgn="b"/>
                      <a:r>
                        <a:rPr lang="es-ES" sz="1800" u="none" strike="noStrike">
                          <a:effectLst/>
                        </a:rPr>
                        <a:t>Nopal</a:t>
                      </a:r>
                      <a:endParaRPr lang="es-ES" sz="1800" b="0" i="0" u="none" strike="noStrike">
                        <a:solidFill>
                          <a:srgbClr val="000000"/>
                        </a:solidFill>
                        <a:effectLst/>
                        <a:latin typeface="Calibri"/>
                      </a:endParaRPr>
                    </a:p>
                  </a:txBody>
                  <a:tcPr marL="9525" marR="9525" marT="9525" marB="0" anchor="b"/>
                </a:tc>
                <a:tc>
                  <a:txBody>
                    <a:bodyPr/>
                    <a:lstStyle/>
                    <a:p>
                      <a:pPr algn="r" fontAlgn="b"/>
                      <a:r>
                        <a:rPr lang="es-ES" sz="1800" u="none" strike="noStrike">
                          <a:effectLst/>
                        </a:rPr>
                        <a:t>10</a:t>
                      </a:r>
                      <a:endParaRPr lang="es-ES" sz="1800" b="0" i="0" u="none" strike="noStrike">
                        <a:solidFill>
                          <a:srgbClr val="000000"/>
                        </a:solidFill>
                        <a:effectLst/>
                        <a:latin typeface="Calibri"/>
                      </a:endParaRPr>
                    </a:p>
                  </a:txBody>
                  <a:tcPr marL="9525" marR="9525" marT="9525" marB="0" anchor="b"/>
                </a:tc>
                <a:tc>
                  <a:txBody>
                    <a:bodyPr/>
                    <a:lstStyle/>
                    <a:p>
                      <a:pPr algn="r" fontAlgn="b"/>
                      <a:r>
                        <a:rPr lang="es-ES" sz="1800" u="none" strike="noStrike">
                          <a:effectLst/>
                        </a:rPr>
                        <a:t>20</a:t>
                      </a:r>
                      <a:endParaRPr lang="es-ES" sz="1800" b="0" i="0" u="none" strike="noStrike">
                        <a:solidFill>
                          <a:srgbClr val="000000"/>
                        </a:solidFill>
                        <a:effectLst/>
                        <a:latin typeface="Calibri"/>
                      </a:endParaRPr>
                    </a:p>
                  </a:txBody>
                  <a:tcPr marL="9525" marR="9525" marT="9525" marB="0" anchor="b"/>
                </a:tc>
              </a:tr>
              <a:tr h="511864">
                <a:tc>
                  <a:txBody>
                    <a:bodyPr/>
                    <a:lstStyle/>
                    <a:p>
                      <a:pPr algn="l" fontAlgn="b"/>
                      <a:r>
                        <a:rPr lang="es-ES" sz="1800" u="none" strike="noStrike">
                          <a:effectLst/>
                        </a:rPr>
                        <a:t>0.5 Kg</a:t>
                      </a:r>
                      <a:endParaRPr lang="es-ES" sz="1800" b="0" i="0" u="none" strike="noStrike">
                        <a:solidFill>
                          <a:srgbClr val="000000"/>
                        </a:solidFill>
                        <a:effectLst/>
                        <a:latin typeface="Calibri"/>
                      </a:endParaRPr>
                    </a:p>
                  </a:txBody>
                  <a:tcPr marL="9525" marR="9525" marT="9525" marB="0" anchor="b"/>
                </a:tc>
                <a:tc>
                  <a:txBody>
                    <a:bodyPr/>
                    <a:lstStyle/>
                    <a:p>
                      <a:pPr algn="l" fontAlgn="b"/>
                      <a:r>
                        <a:rPr lang="es-ES" sz="1800" u="none" strike="noStrike">
                          <a:effectLst/>
                        </a:rPr>
                        <a:t>Sal</a:t>
                      </a:r>
                      <a:endParaRPr lang="es-ES" sz="1800" b="0" i="0" u="none" strike="noStrike">
                        <a:solidFill>
                          <a:srgbClr val="000000"/>
                        </a:solidFill>
                        <a:effectLst/>
                        <a:latin typeface="Calibri"/>
                      </a:endParaRPr>
                    </a:p>
                  </a:txBody>
                  <a:tcPr marL="9525" marR="9525" marT="9525" marB="0" anchor="b"/>
                </a:tc>
                <a:tc>
                  <a:txBody>
                    <a:bodyPr/>
                    <a:lstStyle/>
                    <a:p>
                      <a:pPr algn="r" fontAlgn="b"/>
                      <a:r>
                        <a:rPr lang="es-ES" sz="1800" u="none" strike="noStrike">
                          <a:effectLst/>
                        </a:rPr>
                        <a:t>7</a:t>
                      </a:r>
                      <a:endParaRPr lang="es-ES" sz="1800" b="0" i="0" u="none" strike="noStrike">
                        <a:solidFill>
                          <a:srgbClr val="000000"/>
                        </a:solidFill>
                        <a:effectLst/>
                        <a:latin typeface="Calibri"/>
                      </a:endParaRPr>
                    </a:p>
                  </a:txBody>
                  <a:tcPr marL="9525" marR="9525" marT="9525" marB="0" anchor="b"/>
                </a:tc>
                <a:tc>
                  <a:txBody>
                    <a:bodyPr/>
                    <a:lstStyle/>
                    <a:p>
                      <a:pPr algn="r" fontAlgn="b"/>
                      <a:r>
                        <a:rPr lang="es-ES" sz="1800" u="none" strike="noStrike">
                          <a:effectLst/>
                        </a:rPr>
                        <a:t>3.5</a:t>
                      </a:r>
                      <a:endParaRPr lang="es-ES" sz="1800" b="0" i="0" u="none" strike="noStrike">
                        <a:solidFill>
                          <a:srgbClr val="000000"/>
                        </a:solidFill>
                        <a:effectLst/>
                        <a:latin typeface="Calibri"/>
                      </a:endParaRPr>
                    </a:p>
                  </a:txBody>
                  <a:tcPr marL="9525" marR="9525" marT="9525" marB="0" anchor="b"/>
                </a:tc>
              </a:tr>
              <a:tr h="511864">
                <a:tc>
                  <a:txBody>
                    <a:bodyPr/>
                    <a:lstStyle/>
                    <a:p>
                      <a:pPr algn="l" fontAlgn="b"/>
                      <a:r>
                        <a:rPr lang="es-ES" sz="1800" u="none" strike="noStrike">
                          <a:effectLst/>
                        </a:rPr>
                        <a:t> </a:t>
                      </a:r>
                      <a:endParaRPr lang="es-ES" sz="1800" b="0" i="0" u="none" strike="noStrike">
                        <a:solidFill>
                          <a:srgbClr val="000000"/>
                        </a:solidFill>
                        <a:effectLst/>
                        <a:latin typeface="Calibri"/>
                      </a:endParaRPr>
                    </a:p>
                  </a:txBody>
                  <a:tcPr marL="9525" marR="9525" marT="9525" marB="0" anchor="b"/>
                </a:tc>
                <a:tc>
                  <a:txBody>
                    <a:bodyPr/>
                    <a:lstStyle/>
                    <a:p>
                      <a:pPr algn="l" fontAlgn="b"/>
                      <a:r>
                        <a:rPr lang="es-ES" sz="1800" b="1" u="none" strike="noStrike" dirty="0" smtClean="0">
                          <a:effectLst/>
                        </a:rPr>
                        <a:t>Total $</a:t>
                      </a:r>
                      <a:endParaRPr lang="es-ES" sz="1800" b="1" i="0" u="none" strike="noStrike" dirty="0">
                        <a:solidFill>
                          <a:srgbClr val="000000"/>
                        </a:solidFill>
                        <a:effectLst/>
                        <a:latin typeface="Calibri"/>
                      </a:endParaRPr>
                    </a:p>
                  </a:txBody>
                  <a:tcPr marL="9525" marR="9525" marT="9525" marB="0" anchor="b"/>
                </a:tc>
                <a:tc gridSpan="2">
                  <a:txBody>
                    <a:bodyPr/>
                    <a:lstStyle/>
                    <a:p>
                      <a:pPr algn="r" fontAlgn="b"/>
                      <a:r>
                        <a:rPr lang="es-ES" sz="1800" b="1" u="none" strike="noStrike" dirty="0" smtClean="0">
                          <a:effectLst/>
                        </a:rPr>
                        <a:t>42.7</a:t>
                      </a:r>
                      <a:endParaRPr lang="es-ES" sz="1800" b="1" i="0" u="none" strike="noStrike" dirty="0">
                        <a:solidFill>
                          <a:srgbClr val="000000"/>
                        </a:solidFill>
                        <a:effectLst/>
                        <a:latin typeface="Calibri"/>
                      </a:endParaRPr>
                    </a:p>
                  </a:txBody>
                  <a:tcPr marL="9525" marR="9525" marT="9525" marB="0" anchor="b"/>
                </a:tc>
                <a:tc hMerge="1">
                  <a:txBody>
                    <a:bodyPr/>
                    <a:lstStyle/>
                    <a:p>
                      <a:endParaRPr lang="es-ES"/>
                    </a:p>
                  </a:txBody>
                  <a:tcPr/>
                </a:tc>
              </a:tr>
            </a:tbl>
          </a:graphicData>
        </a:graphic>
      </p:graphicFrame>
    </p:spTree>
    <p:extLst>
      <p:ext uri="{BB962C8B-B14F-4D97-AF65-F5344CB8AC3E}">
        <p14:creationId xmlns:p14="http://schemas.microsoft.com/office/powerpoint/2010/main" val="277213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027664"/>
            <a:ext cx="7600690" cy="1143000"/>
          </a:xfrm>
        </p:spPr>
        <p:txBody>
          <a:bodyPr>
            <a:normAutofit fontScale="90000"/>
          </a:bodyPr>
          <a:lstStyle/>
          <a:p>
            <a:r>
              <a:rPr lang="es-ES_tradnl" dirty="0">
                <a:hlinkClick r:id="rId2" action="ppaction://hlinksldjump"/>
              </a:rPr>
              <a:t>2.1.1 Ficha Técnica del producto</a:t>
            </a:r>
            <a:r>
              <a:rPr lang="es-ES_tradnl" dirty="0"/>
              <a:t/>
            </a:r>
            <a:br>
              <a:rPr lang="es-ES_tradnl" dirty="0"/>
            </a:br>
            <a:endParaRPr lang="es-ES" dirty="0"/>
          </a:p>
        </p:txBody>
      </p:sp>
      <p:pic>
        <p:nvPicPr>
          <p:cNvPr id="4" name="Picture 1"/>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951" t="18453" r="60836" b="47134"/>
          <a:stretch/>
        </p:blipFill>
        <p:spPr bwMode="auto">
          <a:xfrm>
            <a:off x="1403648" y="1772816"/>
            <a:ext cx="601135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945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332656"/>
            <a:ext cx="7024744" cy="1143000"/>
          </a:xfrm>
        </p:spPr>
        <p:txBody>
          <a:bodyPr/>
          <a:lstStyle/>
          <a:p>
            <a:r>
              <a:rPr lang="es-ES_tradnl" dirty="0" smtClean="0"/>
              <a:t>Costos y gastos fijos</a:t>
            </a:r>
            <a:endParaRPr lang="es-ES" dirty="0"/>
          </a:p>
        </p:txBody>
      </p:sp>
      <p:sp>
        <p:nvSpPr>
          <p:cNvPr id="3" name="2 Marcador de contenido"/>
          <p:cNvSpPr>
            <a:spLocks noGrp="1"/>
          </p:cNvSpPr>
          <p:nvPr>
            <p:ph idx="1"/>
          </p:nvPr>
        </p:nvSpPr>
        <p:spPr/>
        <p:txBody>
          <a:bodyPr>
            <a:normAutofit fontScale="92500" lnSpcReduction="10000"/>
          </a:bodyPr>
          <a:lstStyle/>
          <a:p>
            <a:r>
              <a:rPr lang="es-MX" sz="2600" dirty="0"/>
              <a:t>El monto total de los costos y gastos fijos permanece constante sin importar a cuántos clientes atiende.</a:t>
            </a:r>
          </a:p>
          <a:p>
            <a:endParaRPr lang="es-MX" sz="2600" dirty="0"/>
          </a:p>
          <a:p>
            <a:r>
              <a:rPr lang="es-MX" sz="2600" dirty="0" smtClean="0"/>
              <a:t>Sueldo </a:t>
            </a:r>
            <a:r>
              <a:rPr lang="es-MX" sz="2600" dirty="0"/>
              <a:t>del encargado.</a:t>
            </a:r>
            <a:br>
              <a:rPr lang="es-MX" sz="2600" dirty="0"/>
            </a:br>
            <a:r>
              <a:rPr lang="es-MX" sz="2600" dirty="0"/>
              <a:t>Luz.</a:t>
            </a:r>
            <a:br>
              <a:rPr lang="es-MX" sz="2600" dirty="0"/>
            </a:br>
            <a:r>
              <a:rPr lang="es-MX" sz="2600" dirty="0"/>
              <a:t>Predial.</a:t>
            </a:r>
            <a:endParaRPr lang="en-US" sz="2600" dirty="0"/>
          </a:p>
          <a:p>
            <a:r>
              <a:rPr lang="es-MX" sz="2600" dirty="0"/>
              <a:t>   Teléfono-internet</a:t>
            </a:r>
          </a:p>
          <a:p>
            <a:r>
              <a:rPr lang="es-MX" sz="2600" dirty="0"/>
              <a:t>   Agua potable</a:t>
            </a:r>
          </a:p>
          <a:p>
            <a:endParaRPr lang="es-ES" dirty="0">
              <a:solidFill>
                <a:schemeClr val="tx1">
                  <a:lumMod val="95000"/>
                  <a:lumOff val="5000"/>
                </a:schemeClr>
              </a:solidFill>
            </a:endParaRPr>
          </a:p>
        </p:txBody>
      </p:sp>
    </p:spTree>
    <p:extLst>
      <p:ext uri="{BB962C8B-B14F-4D97-AF65-F5344CB8AC3E}">
        <p14:creationId xmlns:p14="http://schemas.microsoft.com/office/powerpoint/2010/main" val="1646890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548680"/>
            <a:ext cx="7024744" cy="1143000"/>
          </a:xfrm>
        </p:spPr>
        <p:txBody>
          <a:bodyPr>
            <a:normAutofit/>
          </a:bodyPr>
          <a:lstStyle/>
          <a:p>
            <a:r>
              <a:rPr lang="es-ES_tradnl" dirty="0" smtClean="0"/>
              <a:t>¿Rentable?</a:t>
            </a:r>
            <a:endParaRPr lang="es-ES" dirty="0"/>
          </a:p>
        </p:txBody>
      </p:sp>
      <p:sp>
        <p:nvSpPr>
          <p:cNvPr id="3" name="2 Marcador de contenido"/>
          <p:cNvSpPr>
            <a:spLocks noGrp="1"/>
          </p:cNvSpPr>
          <p:nvPr>
            <p:ph idx="1"/>
          </p:nvPr>
        </p:nvSpPr>
        <p:spPr>
          <a:xfrm>
            <a:off x="1043608" y="2060848"/>
            <a:ext cx="6777317" cy="3508977"/>
          </a:xfrm>
        </p:spPr>
        <p:txBody>
          <a:bodyPr>
            <a:normAutofit lnSpcReduction="10000"/>
          </a:bodyPr>
          <a:lstStyle/>
          <a:p>
            <a:r>
              <a:rPr lang="es-MX" dirty="0"/>
              <a:t>El primer objetivo de </a:t>
            </a:r>
            <a:r>
              <a:rPr lang="es-MX" dirty="0" err="1"/>
              <a:t>Nopalini</a:t>
            </a:r>
            <a:r>
              <a:rPr lang="es-MX" dirty="0"/>
              <a:t> es asegurar que los ingresos cubran todos los costos asociados a producirlos </a:t>
            </a:r>
            <a:r>
              <a:rPr lang="es-MX" dirty="0">
                <a:sym typeface="Wingdings" panose="05000000000000000000" pitchFamily="2" charset="2"/>
              </a:rPr>
              <a:t> </a:t>
            </a:r>
            <a:r>
              <a:rPr lang="es-MX" dirty="0"/>
              <a:t>punto de equilibrio. </a:t>
            </a:r>
          </a:p>
          <a:p>
            <a:endParaRPr lang="es-MX" dirty="0"/>
          </a:p>
          <a:p>
            <a:r>
              <a:rPr lang="es-MX" dirty="0"/>
              <a:t>Por encima de este punto, se genera rentabilidad; por debajo, se opera a pérdida. En esa situación no se gana ni se pierde dinero.</a:t>
            </a:r>
            <a:endParaRPr lang="en-US" dirty="0"/>
          </a:p>
          <a:p>
            <a:endParaRPr lang="es-ES" dirty="0">
              <a:solidFill>
                <a:schemeClr val="tx1">
                  <a:lumMod val="95000"/>
                  <a:lumOff val="5000"/>
                </a:schemeClr>
              </a:solidFill>
            </a:endParaRPr>
          </a:p>
        </p:txBody>
      </p:sp>
    </p:spTree>
    <p:extLst>
      <p:ext uri="{BB962C8B-B14F-4D97-AF65-F5344CB8AC3E}">
        <p14:creationId xmlns:p14="http://schemas.microsoft.com/office/powerpoint/2010/main" val="3961822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Financiación</a:t>
            </a:r>
            <a:endParaRPr lang="es-ES" dirty="0"/>
          </a:p>
        </p:txBody>
      </p:sp>
      <p:sp>
        <p:nvSpPr>
          <p:cNvPr id="3" name="2 Marcador de contenido"/>
          <p:cNvSpPr>
            <a:spLocks noGrp="1"/>
          </p:cNvSpPr>
          <p:nvPr>
            <p:ph idx="1"/>
          </p:nvPr>
        </p:nvSpPr>
        <p:spPr/>
        <p:txBody>
          <a:bodyPr/>
          <a:lstStyle/>
          <a:p>
            <a:pPr algn="just"/>
            <a:r>
              <a:rPr lang="es-ES_tradnl" dirty="0" smtClean="0"/>
              <a:t>Plan de inversión inicial, </a:t>
            </a:r>
            <a:r>
              <a:rPr lang="es-ES" dirty="0"/>
              <a:t>l</a:t>
            </a:r>
            <a:r>
              <a:rPr lang="es-ES" dirty="0" smtClean="0"/>
              <a:t>as </a:t>
            </a:r>
            <a:r>
              <a:rPr lang="es-ES" dirty="0"/>
              <a:t>inversiones sobre las que se solicita subvención son las relativas </a:t>
            </a:r>
            <a:r>
              <a:rPr lang="es-ES" dirty="0" smtClean="0"/>
              <a:t>a equipamiento </a:t>
            </a:r>
            <a:r>
              <a:rPr lang="es-ES" dirty="0"/>
              <a:t>(instalaciones), mobiliario y maquinaria, por tanto </a:t>
            </a:r>
            <a:r>
              <a:rPr lang="es-ES" dirty="0" smtClean="0"/>
              <a:t>esta área comprenderá </a:t>
            </a:r>
            <a:r>
              <a:rPr lang="es-ES" dirty="0"/>
              <a:t>únicamente el estudio económico referido a estas inversiones.</a:t>
            </a:r>
          </a:p>
        </p:txBody>
      </p:sp>
    </p:spTree>
    <p:extLst>
      <p:ext uri="{BB962C8B-B14F-4D97-AF65-F5344CB8AC3E}">
        <p14:creationId xmlns:p14="http://schemas.microsoft.com/office/powerpoint/2010/main" val="2557194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586017620"/>
              </p:ext>
            </p:extLst>
          </p:nvPr>
        </p:nvGraphicFramePr>
        <p:xfrm>
          <a:off x="899592" y="1556792"/>
          <a:ext cx="7344816" cy="4117178"/>
        </p:xfrm>
        <a:graphic>
          <a:graphicData uri="http://schemas.openxmlformats.org/drawingml/2006/table">
            <a:tbl>
              <a:tblPr>
                <a:tableStyleId>{5C22544A-7EE6-4342-B048-85BDC9FD1C3A}</a:tableStyleId>
              </a:tblPr>
              <a:tblGrid>
                <a:gridCol w="7344816"/>
              </a:tblGrid>
              <a:tr h="464726">
                <a:tc>
                  <a:txBody>
                    <a:bodyPr/>
                    <a:lstStyle/>
                    <a:p>
                      <a:pPr algn="l" fontAlgn="b"/>
                      <a:r>
                        <a:rPr lang="es-ES" sz="1600" u="none" strike="noStrike" dirty="0" err="1">
                          <a:effectLst/>
                        </a:rPr>
                        <a:t>Instalacion</a:t>
                      </a:r>
                      <a:r>
                        <a:rPr lang="es-ES" sz="1600" u="none" strike="noStrike" dirty="0">
                          <a:effectLst/>
                        </a:rPr>
                        <a:t> de aire acondicionado según presupuesto "</a:t>
                      </a:r>
                      <a:r>
                        <a:rPr lang="es-ES" sz="1600" u="none" strike="noStrike" dirty="0" err="1">
                          <a:effectLst/>
                        </a:rPr>
                        <a:t>Mereti</a:t>
                      </a:r>
                      <a:r>
                        <a:rPr lang="es-ES" sz="1600" u="none" strike="noStrike" dirty="0">
                          <a:effectLst/>
                        </a:rPr>
                        <a:t>"</a:t>
                      </a:r>
                      <a:endParaRPr lang="es-ES" sz="1600" b="0" i="0" u="none" strike="noStrike" dirty="0">
                        <a:solidFill>
                          <a:srgbClr val="000000"/>
                        </a:solidFill>
                        <a:effectLst/>
                        <a:latin typeface="Calibri"/>
                      </a:endParaRPr>
                    </a:p>
                  </a:txBody>
                  <a:tcPr marL="8950" marR="8950" marT="8950" marB="0" anchor="b"/>
                </a:tc>
              </a:tr>
              <a:tr h="608742">
                <a:tc>
                  <a:txBody>
                    <a:bodyPr/>
                    <a:lstStyle/>
                    <a:p>
                      <a:pPr algn="l" fontAlgn="b"/>
                      <a:r>
                        <a:rPr lang="es-ES" sz="1600" u="none" strike="noStrike">
                          <a:effectLst/>
                        </a:rPr>
                        <a:t>Cortinas, Sillas, sofás, decoración de interior según presupuesto "Jdecoración"</a:t>
                      </a:r>
                      <a:endParaRPr lang="es-ES" sz="1600" b="0" i="0" u="none" strike="noStrike">
                        <a:solidFill>
                          <a:srgbClr val="000000"/>
                        </a:solidFill>
                        <a:effectLst/>
                        <a:latin typeface="Calibri"/>
                      </a:endParaRPr>
                    </a:p>
                  </a:txBody>
                  <a:tcPr marL="8950" marR="8950" marT="8950" marB="0" anchor="b"/>
                </a:tc>
              </a:tr>
              <a:tr h="608742">
                <a:tc>
                  <a:txBody>
                    <a:bodyPr/>
                    <a:lstStyle/>
                    <a:p>
                      <a:pPr algn="l" fontAlgn="b"/>
                      <a:r>
                        <a:rPr lang="es-ES" sz="1600" u="none" strike="noStrike">
                          <a:effectLst/>
                        </a:rPr>
                        <a:t>Puertas y contenedores de acero inoxidable según presupuesto "El Chino"</a:t>
                      </a:r>
                      <a:endParaRPr lang="es-ES" sz="1600" b="0" i="0" u="none" strike="noStrike">
                        <a:solidFill>
                          <a:srgbClr val="000000"/>
                        </a:solidFill>
                        <a:effectLst/>
                        <a:latin typeface="Calibri"/>
                      </a:endParaRPr>
                    </a:p>
                  </a:txBody>
                  <a:tcPr marL="8950" marR="8950" marT="8950" marB="0" anchor="b"/>
                </a:tc>
              </a:tr>
              <a:tr h="608742">
                <a:tc>
                  <a:txBody>
                    <a:bodyPr/>
                    <a:lstStyle/>
                    <a:p>
                      <a:pPr algn="l" fontAlgn="b"/>
                      <a:r>
                        <a:rPr lang="es-ES" sz="1600" u="none" strike="noStrike">
                          <a:effectLst/>
                        </a:rPr>
                        <a:t>Instalación agua fría y caliente, instalación desagüe, sanitarios, fregaderos, tuberías y calentador según "Javier el plomero"</a:t>
                      </a:r>
                      <a:endParaRPr lang="es-ES" sz="1600" b="0" i="0" u="none" strike="noStrike">
                        <a:solidFill>
                          <a:srgbClr val="000000"/>
                        </a:solidFill>
                        <a:effectLst/>
                        <a:latin typeface="Calibri"/>
                      </a:endParaRPr>
                    </a:p>
                  </a:txBody>
                  <a:tcPr marL="8950" marR="8950" marT="8950" marB="0" anchor="b"/>
                </a:tc>
              </a:tr>
              <a:tr h="608742">
                <a:tc>
                  <a:txBody>
                    <a:bodyPr/>
                    <a:lstStyle/>
                    <a:p>
                      <a:pPr algn="l" fontAlgn="b"/>
                      <a:r>
                        <a:rPr lang="es-ES" sz="1600" u="none" strike="noStrike" dirty="0">
                          <a:effectLst/>
                        </a:rPr>
                        <a:t>Rótulo según "Cuaja"</a:t>
                      </a:r>
                      <a:endParaRPr lang="es-ES" sz="1600" b="0" i="0" u="none" strike="noStrike" dirty="0">
                        <a:solidFill>
                          <a:srgbClr val="000000"/>
                        </a:solidFill>
                        <a:effectLst/>
                        <a:latin typeface="Calibri"/>
                      </a:endParaRPr>
                    </a:p>
                  </a:txBody>
                  <a:tcPr marL="8950" marR="8950" marT="8950" marB="0" anchor="b"/>
                </a:tc>
              </a:tr>
              <a:tr h="608742">
                <a:tc>
                  <a:txBody>
                    <a:bodyPr/>
                    <a:lstStyle/>
                    <a:p>
                      <a:pPr algn="l" fontAlgn="b"/>
                      <a:r>
                        <a:rPr lang="es-ES" sz="1600" u="none" strike="noStrike">
                          <a:effectLst/>
                        </a:rPr>
                        <a:t>Agitadores</a:t>
                      </a:r>
                      <a:endParaRPr lang="es-ES" sz="1600" b="0" i="0" u="none" strike="noStrike">
                        <a:solidFill>
                          <a:srgbClr val="000000"/>
                        </a:solidFill>
                        <a:effectLst/>
                        <a:latin typeface="Calibri"/>
                      </a:endParaRPr>
                    </a:p>
                  </a:txBody>
                  <a:tcPr marL="8950" marR="8950" marT="8950" marB="0" anchor="b"/>
                </a:tc>
              </a:tr>
              <a:tr h="608742">
                <a:tc>
                  <a:txBody>
                    <a:bodyPr/>
                    <a:lstStyle/>
                    <a:p>
                      <a:pPr algn="l" fontAlgn="b"/>
                      <a:r>
                        <a:rPr lang="es-ES" sz="1600" u="none" strike="noStrike" dirty="0">
                          <a:effectLst/>
                        </a:rPr>
                        <a:t>Cortadores</a:t>
                      </a:r>
                      <a:endParaRPr lang="es-ES" sz="1600" b="0" i="0" u="none" strike="noStrike" dirty="0">
                        <a:solidFill>
                          <a:srgbClr val="000000"/>
                        </a:solidFill>
                        <a:effectLst/>
                        <a:latin typeface="Calibri"/>
                      </a:endParaRPr>
                    </a:p>
                  </a:txBody>
                  <a:tcPr marL="8950" marR="8950" marT="8950" marB="0" anchor="b"/>
                </a:tc>
              </a:tr>
            </a:tbl>
          </a:graphicData>
        </a:graphic>
      </p:graphicFrame>
    </p:spTree>
    <p:extLst>
      <p:ext uri="{BB962C8B-B14F-4D97-AF65-F5344CB8AC3E}">
        <p14:creationId xmlns:p14="http://schemas.microsoft.com/office/powerpoint/2010/main" val="1927999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778567446"/>
              </p:ext>
            </p:extLst>
          </p:nvPr>
        </p:nvGraphicFramePr>
        <p:xfrm>
          <a:off x="827584" y="1828800"/>
          <a:ext cx="6624736" cy="3200400"/>
        </p:xfrm>
        <a:graphic>
          <a:graphicData uri="http://schemas.openxmlformats.org/drawingml/2006/table">
            <a:tbl>
              <a:tblPr>
                <a:tableStyleId>{5C22544A-7EE6-4342-B048-85BDC9FD1C3A}</a:tableStyleId>
              </a:tblPr>
              <a:tblGrid>
                <a:gridCol w="6624736"/>
              </a:tblGrid>
              <a:tr h="533400">
                <a:tc>
                  <a:txBody>
                    <a:bodyPr/>
                    <a:lstStyle/>
                    <a:p>
                      <a:pPr algn="l" fontAlgn="ctr"/>
                      <a:r>
                        <a:rPr lang="es-ES" sz="2000" u="none" strike="noStrike">
                          <a:effectLst/>
                        </a:rPr>
                        <a:t>Inversión en obra nueva</a:t>
                      </a:r>
                      <a:endParaRPr lang="es-ES" sz="2000" b="0" i="0" u="none" strike="noStrike">
                        <a:solidFill>
                          <a:srgbClr val="000000"/>
                        </a:solidFill>
                        <a:effectLst/>
                        <a:latin typeface="Calibri"/>
                      </a:endParaRPr>
                    </a:p>
                  </a:txBody>
                  <a:tcPr marL="9525" marR="9525" marT="9525" marB="0" anchor="ctr"/>
                </a:tc>
              </a:tr>
              <a:tr h="533400">
                <a:tc>
                  <a:txBody>
                    <a:bodyPr/>
                    <a:lstStyle/>
                    <a:p>
                      <a:pPr algn="l" fontAlgn="ctr"/>
                      <a:r>
                        <a:rPr lang="es-ES" sz="2000" u="none" strike="noStrike">
                          <a:effectLst/>
                        </a:rPr>
                        <a:t>Capital Circulante teórico</a:t>
                      </a:r>
                      <a:endParaRPr lang="es-ES" sz="2000" b="0" i="0" u="none" strike="noStrike">
                        <a:solidFill>
                          <a:srgbClr val="000000"/>
                        </a:solidFill>
                        <a:effectLst/>
                        <a:latin typeface="Calibri"/>
                      </a:endParaRPr>
                    </a:p>
                  </a:txBody>
                  <a:tcPr marL="9525" marR="9525" marT="9525" marB="0" anchor="ctr"/>
                </a:tc>
              </a:tr>
              <a:tr h="533400">
                <a:tc>
                  <a:txBody>
                    <a:bodyPr/>
                    <a:lstStyle/>
                    <a:p>
                      <a:pPr algn="l" fontAlgn="ctr"/>
                      <a:r>
                        <a:rPr lang="es-ES" sz="2000" b="1" u="none" strike="noStrike" dirty="0">
                          <a:effectLst/>
                        </a:rPr>
                        <a:t>Necesidades de financiación totales</a:t>
                      </a:r>
                      <a:endParaRPr lang="es-ES" sz="2000" b="1" i="0" u="none" strike="noStrike" dirty="0">
                        <a:solidFill>
                          <a:srgbClr val="000000"/>
                        </a:solidFill>
                        <a:effectLst/>
                        <a:latin typeface="Calibri"/>
                      </a:endParaRPr>
                    </a:p>
                  </a:txBody>
                  <a:tcPr marL="9525" marR="9525" marT="9525" marB="0" anchor="ctr"/>
                </a:tc>
              </a:tr>
              <a:tr h="533400">
                <a:tc>
                  <a:txBody>
                    <a:bodyPr/>
                    <a:lstStyle/>
                    <a:p>
                      <a:pPr algn="l" fontAlgn="ctr"/>
                      <a:r>
                        <a:rPr lang="es-ES" sz="2000" u="none" strike="noStrike" dirty="0">
                          <a:effectLst/>
                        </a:rPr>
                        <a:t> </a:t>
                      </a:r>
                      <a:endParaRPr lang="es-ES" sz="2000" b="0" i="0" u="none" strike="noStrike" dirty="0">
                        <a:solidFill>
                          <a:srgbClr val="000000"/>
                        </a:solidFill>
                        <a:effectLst/>
                        <a:latin typeface="Calibri"/>
                      </a:endParaRPr>
                    </a:p>
                  </a:txBody>
                  <a:tcPr marL="9525" marR="9525" marT="9525" marB="0" anchor="ctr"/>
                </a:tc>
              </a:tr>
              <a:tr h="533400">
                <a:tc>
                  <a:txBody>
                    <a:bodyPr/>
                    <a:lstStyle/>
                    <a:p>
                      <a:pPr algn="l" fontAlgn="ctr"/>
                      <a:r>
                        <a:rPr lang="es-ES" sz="2000" u="none" strike="noStrike">
                          <a:effectLst/>
                        </a:rPr>
                        <a:t>Aportaciones del emprendedor/existencias</a:t>
                      </a:r>
                      <a:endParaRPr lang="es-ES" sz="2000" b="0" i="0" u="none" strike="noStrike">
                        <a:solidFill>
                          <a:srgbClr val="000000"/>
                        </a:solidFill>
                        <a:effectLst/>
                        <a:latin typeface="Calibri"/>
                      </a:endParaRPr>
                    </a:p>
                  </a:txBody>
                  <a:tcPr marL="9525" marR="9525" marT="9525" marB="0" anchor="ctr"/>
                </a:tc>
              </a:tr>
              <a:tr h="533400">
                <a:tc>
                  <a:txBody>
                    <a:bodyPr/>
                    <a:lstStyle/>
                    <a:p>
                      <a:pPr algn="l" fontAlgn="ctr"/>
                      <a:r>
                        <a:rPr lang="es-ES" sz="2000" b="1" u="none" strike="noStrike" dirty="0">
                          <a:effectLst/>
                        </a:rPr>
                        <a:t>Necesidades de financiación externa (</a:t>
                      </a:r>
                      <a:r>
                        <a:rPr lang="es-ES" sz="2000" b="1" u="none" strike="noStrike" dirty="0" err="1">
                          <a:effectLst/>
                        </a:rPr>
                        <a:t>prestamo</a:t>
                      </a:r>
                      <a:r>
                        <a:rPr lang="es-ES" sz="2000" b="1" u="none" strike="noStrike" dirty="0">
                          <a:effectLst/>
                        </a:rPr>
                        <a:t>)</a:t>
                      </a:r>
                      <a:endParaRPr lang="es-ES" sz="2000" b="1"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011222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267787960"/>
              </p:ext>
            </p:extLst>
          </p:nvPr>
        </p:nvGraphicFramePr>
        <p:xfrm>
          <a:off x="251519" y="-196624"/>
          <a:ext cx="8892481" cy="7054624"/>
        </p:xfrm>
        <a:graphic>
          <a:graphicData uri="http://schemas.openxmlformats.org/drawingml/2006/table">
            <a:tbl>
              <a:tblPr>
                <a:tableStyleId>{5C22544A-7EE6-4342-B048-85BDC9FD1C3A}</a:tableStyleId>
              </a:tblPr>
              <a:tblGrid>
                <a:gridCol w="1934434"/>
                <a:gridCol w="981384"/>
                <a:gridCol w="943182"/>
                <a:gridCol w="1924566"/>
                <a:gridCol w="1924566"/>
                <a:gridCol w="1184349"/>
              </a:tblGrid>
              <a:tr h="458086">
                <a:tc gridSpan="6">
                  <a:txBody>
                    <a:bodyPr/>
                    <a:lstStyle/>
                    <a:p>
                      <a:pPr algn="ctr" fontAlgn="ctr"/>
                      <a:r>
                        <a:rPr lang="es-ES" sz="1400" u="none" strike="noStrike">
                          <a:effectLst/>
                        </a:rPr>
                        <a:t>Nopalini</a:t>
                      </a:r>
                      <a:endParaRPr lang="es-ES" sz="1400" b="0" i="0" u="none" strike="noStrike">
                        <a:solidFill>
                          <a:srgbClr val="000000"/>
                        </a:solidFill>
                        <a:effectLst/>
                        <a:latin typeface="Calibri"/>
                      </a:endParaRPr>
                    </a:p>
                  </a:txBody>
                  <a:tcPr marL="3780" marR="3780" marT="378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67463">
                <a:tc>
                  <a:txBody>
                    <a:bodyPr/>
                    <a:lstStyle/>
                    <a:p>
                      <a:pPr algn="l" fontAlgn="b"/>
                      <a:r>
                        <a:rPr lang="es-ES" sz="1000" u="none" strike="noStrike">
                          <a:effectLst/>
                        </a:rPr>
                        <a:t>Precio de venta Nopalini</a:t>
                      </a:r>
                      <a:endParaRPr lang="es-ES" sz="1000" b="0" i="0" u="none" strike="noStrike">
                        <a:solidFill>
                          <a:srgbClr val="000000"/>
                        </a:solidFill>
                        <a:effectLst/>
                        <a:latin typeface="Calibri"/>
                      </a:endParaRPr>
                    </a:p>
                  </a:txBody>
                  <a:tcPr marL="3780" marR="3780" marT="3780" marB="0" anchor="b"/>
                </a:tc>
                <a:tc gridSpan="2">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hMerge="1">
                  <a:txBody>
                    <a:bodyPr/>
                    <a:lstStyle/>
                    <a:p>
                      <a:endParaRPr lang="es-ES"/>
                    </a:p>
                  </a:txBody>
                  <a:tcPr/>
                </a:tc>
                <a:tc>
                  <a:txBody>
                    <a:bodyPr/>
                    <a:lstStyle/>
                    <a:p>
                      <a:pPr algn="l" fontAlgn="b"/>
                      <a:r>
                        <a:rPr lang="es-ES" sz="1000" u="none" strike="noStrike">
                          <a:effectLst/>
                        </a:rPr>
                        <a:t>20 Lts</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80</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137426">
                <a:tc gridSpan="6">
                  <a:txBody>
                    <a:bodyPr/>
                    <a:lstStyle/>
                    <a:p>
                      <a:pPr algn="ctr" fontAlgn="b"/>
                      <a:r>
                        <a:rPr lang="es-ES" sz="1000" u="none" strike="noStrike">
                          <a:effectLst/>
                        </a:rPr>
                        <a:t>1. Determinación de los ingresos esperados por el dueño:</a:t>
                      </a:r>
                      <a:endParaRPr lang="es-ES" sz="1000" b="0" i="0" u="none" strike="noStrike">
                        <a:solidFill>
                          <a:srgbClr val="000000"/>
                        </a:solidFill>
                        <a:effectLst/>
                        <a:latin typeface="Calibri"/>
                      </a:endParaRPr>
                    </a:p>
                  </a:txBody>
                  <a:tcPr marL="3780" marR="3780" marT="378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47769">
                <a:tc gridSpan="2">
                  <a:txBody>
                    <a:bodyPr/>
                    <a:lstStyle/>
                    <a:p>
                      <a:pPr algn="l" fontAlgn="b"/>
                      <a:r>
                        <a:rPr lang="es-ES" sz="1000" u="none" strike="noStrike">
                          <a:effectLst/>
                        </a:rPr>
                        <a:t>No. De socios</a:t>
                      </a:r>
                      <a:endParaRPr lang="es-ES" sz="1000" b="0" i="0" u="none" strike="noStrike">
                        <a:solidFill>
                          <a:srgbClr val="000000"/>
                        </a:solidFill>
                        <a:effectLst/>
                        <a:latin typeface="Calibri"/>
                      </a:endParaRPr>
                    </a:p>
                  </a:txBody>
                  <a:tcPr marL="3780" marR="3780" marT="3780" marB="0" anchor="b"/>
                </a:tc>
                <a:tc hMerge="1">
                  <a:txBody>
                    <a:bodyPr/>
                    <a:lstStyle/>
                    <a:p>
                      <a:pPr algn="r" fontAlgn="b"/>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1</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Mensual</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Diario</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267463">
                <a:tc gridSpan="2">
                  <a:txBody>
                    <a:bodyPr/>
                    <a:lstStyle/>
                    <a:p>
                      <a:pPr algn="l" fontAlgn="b"/>
                      <a:r>
                        <a:rPr lang="es-ES" sz="1000" u="none" strike="noStrike">
                          <a:effectLst/>
                        </a:rPr>
                        <a:t>Sueldo mensual deseado</a:t>
                      </a:r>
                      <a:endParaRPr lang="es-ES" sz="1000" b="0" i="0" u="none" strike="noStrike">
                        <a:solidFill>
                          <a:srgbClr val="000000"/>
                        </a:solidFill>
                        <a:effectLst/>
                        <a:latin typeface="Calibri"/>
                      </a:endParaRPr>
                    </a:p>
                  </a:txBody>
                  <a:tcPr marL="3780" marR="3780" marT="3780" marB="0" anchor="b"/>
                </a:tc>
                <a:tc hMerge="1">
                  <a:txBody>
                    <a:bodyPr/>
                    <a:lstStyle/>
                    <a:p>
                      <a:pPr algn="l" fontAlgn="b"/>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10000</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657576">
                <a:tc gridSpan="2">
                  <a:txBody>
                    <a:bodyPr/>
                    <a:lstStyle/>
                    <a:p>
                      <a:pPr algn="l" fontAlgn="b"/>
                      <a:r>
                        <a:rPr lang="es-ES" sz="1000" u="none" strike="noStrike">
                          <a:effectLst/>
                        </a:rPr>
                        <a:t>Ingreso mensual que la empresa debe proporcionar por concepto de ingresos de dueño</a:t>
                      </a:r>
                      <a:endParaRPr lang="es-ES" sz="1000" b="0" i="0" u="none" strike="noStrike">
                        <a:solidFill>
                          <a:srgbClr val="000000"/>
                        </a:solidFill>
                        <a:effectLst/>
                        <a:latin typeface="Calibri"/>
                      </a:endParaRPr>
                    </a:p>
                  </a:txBody>
                  <a:tcPr marL="3780" marR="3780" marT="3780" marB="0" anchor="b"/>
                </a:tc>
                <a:tc hMerge="1">
                  <a:txBody>
                    <a:bodyPr/>
                    <a:lstStyle/>
                    <a:p>
                      <a:pPr algn="l" fontAlgn="b"/>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10000</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657576">
                <a:tc gridSpan="2">
                  <a:txBody>
                    <a:bodyPr/>
                    <a:lstStyle/>
                    <a:p>
                      <a:pPr algn="l" fontAlgn="b"/>
                      <a:r>
                        <a:rPr lang="es-ES" sz="1000" u="none" strike="noStrike">
                          <a:effectLst/>
                        </a:rPr>
                        <a:t>Ingreso diario que la empresa debe proporcionar por concepto de ingreso de los socios</a:t>
                      </a:r>
                      <a:endParaRPr lang="es-ES" sz="1000" b="0" i="0" u="none" strike="noStrike">
                        <a:solidFill>
                          <a:srgbClr val="000000"/>
                        </a:solidFill>
                        <a:effectLst/>
                        <a:latin typeface="Calibri"/>
                      </a:endParaRPr>
                    </a:p>
                  </a:txBody>
                  <a:tcPr marL="3780" marR="3780" marT="3780" marB="0" anchor="b"/>
                </a:tc>
                <a:tc hMerge="1">
                  <a:txBody>
                    <a:bodyPr/>
                    <a:lstStyle/>
                    <a:p>
                      <a:pPr algn="l" fontAlgn="b"/>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333.3333333</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137426">
                <a:tc gridSpan="6">
                  <a:txBody>
                    <a:bodyPr/>
                    <a:lstStyle/>
                    <a:p>
                      <a:pPr algn="ctr" fontAlgn="ctr"/>
                      <a:r>
                        <a:rPr lang="es-ES" sz="1000" u="none" strike="noStrike">
                          <a:effectLst/>
                        </a:rPr>
                        <a:t>2. Determinación de los salarios que deben pagarse</a:t>
                      </a:r>
                      <a:endParaRPr lang="es-ES" sz="1000" b="0" i="0" u="none" strike="noStrike">
                        <a:solidFill>
                          <a:srgbClr val="000000"/>
                        </a:solidFill>
                        <a:effectLst/>
                        <a:latin typeface="Calibri"/>
                      </a:endParaRPr>
                    </a:p>
                  </a:txBody>
                  <a:tcPr marL="3780" marR="3780" marT="378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47769">
                <a:tc gridSpan="2">
                  <a:txBody>
                    <a:bodyPr/>
                    <a:lstStyle/>
                    <a:p>
                      <a:pPr algn="l" fontAlgn="b"/>
                      <a:r>
                        <a:rPr lang="es-ES" sz="1000" u="none" strike="noStrike">
                          <a:effectLst/>
                        </a:rPr>
                        <a:t>No. De trabajadores</a:t>
                      </a:r>
                      <a:endParaRPr lang="es-ES" sz="1000" b="0" i="0" u="none" strike="noStrike">
                        <a:solidFill>
                          <a:srgbClr val="000000"/>
                        </a:solidFill>
                        <a:effectLst/>
                        <a:latin typeface="Calibri"/>
                      </a:endParaRPr>
                    </a:p>
                  </a:txBody>
                  <a:tcPr marL="3780" marR="3780" marT="3780" marB="0" anchor="b"/>
                </a:tc>
                <a:tc hMerge="1">
                  <a:txBody>
                    <a:bodyPr/>
                    <a:lstStyle/>
                    <a:p>
                      <a:pPr algn="r" fontAlgn="b"/>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5</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Mensual</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Diario</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147769">
                <a:tc gridSpan="2">
                  <a:txBody>
                    <a:bodyPr/>
                    <a:lstStyle/>
                    <a:p>
                      <a:pPr algn="l" fontAlgn="b"/>
                      <a:r>
                        <a:rPr lang="es-ES" sz="1000" u="none" strike="noStrike">
                          <a:effectLst/>
                        </a:rPr>
                        <a:t>Salario mensual</a:t>
                      </a:r>
                      <a:endParaRPr lang="es-ES" sz="1000" b="0" i="0" u="none" strike="noStrike">
                        <a:solidFill>
                          <a:srgbClr val="000000"/>
                        </a:solidFill>
                        <a:effectLst/>
                        <a:latin typeface="Calibri"/>
                      </a:endParaRPr>
                    </a:p>
                  </a:txBody>
                  <a:tcPr marL="3780" marR="3780" marT="3780" marB="0" anchor="b"/>
                </a:tc>
                <a:tc hMerge="1">
                  <a:txBody>
                    <a:bodyPr/>
                    <a:lstStyle/>
                    <a:p>
                      <a:pPr algn="l" fontAlgn="b"/>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4500</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397501">
                <a:tc gridSpan="2">
                  <a:txBody>
                    <a:bodyPr/>
                    <a:lstStyle/>
                    <a:p>
                      <a:pPr algn="l" fontAlgn="b"/>
                      <a:r>
                        <a:rPr lang="es-ES" sz="1000" u="none" strike="noStrike">
                          <a:effectLst/>
                        </a:rPr>
                        <a:t>Salario mensual que la empresa debe proporcionar</a:t>
                      </a:r>
                      <a:endParaRPr lang="es-ES" sz="1000" b="0" i="0" u="none" strike="noStrike">
                        <a:solidFill>
                          <a:srgbClr val="000000"/>
                        </a:solidFill>
                        <a:effectLst/>
                        <a:latin typeface="Calibri"/>
                      </a:endParaRPr>
                    </a:p>
                  </a:txBody>
                  <a:tcPr marL="3780" marR="3780" marT="3780" marB="0" anchor="b"/>
                </a:tc>
                <a:tc hMerge="1">
                  <a:txBody>
                    <a:bodyPr/>
                    <a:lstStyle/>
                    <a:p>
                      <a:pPr algn="l" fontAlgn="b"/>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22500</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397501">
                <a:tc gridSpan="2">
                  <a:txBody>
                    <a:bodyPr/>
                    <a:lstStyle/>
                    <a:p>
                      <a:pPr algn="l" fontAlgn="b"/>
                      <a:r>
                        <a:rPr lang="es-ES" sz="1000" u="none" strike="noStrike">
                          <a:effectLst/>
                        </a:rPr>
                        <a:t>Salario diario que la empresa debe proporcionar</a:t>
                      </a:r>
                      <a:endParaRPr lang="es-ES" sz="1000" b="0" i="0" u="none" strike="noStrike">
                        <a:solidFill>
                          <a:srgbClr val="000000"/>
                        </a:solidFill>
                        <a:effectLst/>
                        <a:latin typeface="Calibri"/>
                      </a:endParaRPr>
                    </a:p>
                  </a:txBody>
                  <a:tcPr marL="3780" marR="3780" marT="3780" marB="0" anchor="b"/>
                </a:tc>
                <a:tc hMerge="1">
                  <a:txBody>
                    <a:bodyPr/>
                    <a:lstStyle/>
                    <a:p>
                      <a:pPr algn="l" fontAlgn="b"/>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750</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137426">
                <a:tc gridSpan="6">
                  <a:txBody>
                    <a:bodyPr/>
                    <a:lstStyle/>
                    <a:p>
                      <a:pPr algn="ctr" fontAlgn="ctr"/>
                      <a:r>
                        <a:rPr lang="es-ES" sz="1000" u="none" strike="noStrike">
                          <a:effectLst/>
                        </a:rPr>
                        <a:t>3. Determinación de los gastos</a:t>
                      </a:r>
                      <a:endParaRPr lang="es-ES" sz="1000" b="0" i="0" u="none" strike="noStrike">
                        <a:solidFill>
                          <a:srgbClr val="000000"/>
                        </a:solidFill>
                        <a:effectLst/>
                        <a:latin typeface="Calibri"/>
                      </a:endParaRPr>
                    </a:p>
                  </a:txBody>
                  <a:tcPr marL="3780" marR="3780" marT="378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47769">
                <a:tc gridSpan="2">
                  <a:txBody>
                    <a:bodyPr/>
                    <a:lstStyle/>
                    <a:p>
                      <a:pPr algn="ctr" fontAlgn="ctr"/>
                      <a:r>
                        <a:rPr lang="es-ES" sz="1000" u="none" strike="noStrike">
                          <a:effectLst/>
                        </a:rPr>
                        <a:t> </a:t>
                      </a:r>
                      <a:endParaRPr lang="es-ES" sz="1000" b="0" i="0" u="none" strike="noStrike">
                        <a:solidFill>
                          <a:srgbClr val="000000"/>
                        </a:solidFill>
                        <a:effectLst/>
                        <a:latin typeface="Calibri"/>
                      </a:endParaRPr>
                    </a:p>
                  </a:txBody>
                  <a:tcPr marL="3780" marR="3780" marT="3780" marB="0" anchor="ctr"/>
                </a:tc>
                <a:tc hMerge="1">
                  <a:txBody>
                    <a:bodyPr/>
                    <a:lstStyle/>
                    <a:p>
                      <a:pPr algn="ctr" fontAlgn="ctr"/>
                      <a:endParaRPr lang="es-ES" sz="1000" b="0" i="0" u="none" strike="noStrike">
                        <a:solidFill>
                          <a:srgbClr val="000000"/>
                        </a:solidFill>
                        <a:effectLst/>
                        <a:latin typeface="Calibri"/>
                      </a:endParaRPr>
                    </a:p>
                  </a:txBody>
                  <a:tcPr marL="3780" marR="3780" marT="3780" marB="0" anchor="ctr"/>
                </a:tc>
                <a:tc>
                  <a:txBody>
                    <a:bodyPr/>
                    <a:lstStyle/>
                    <a:p>
                      <a:pPr algn="ctr" fontAlgn="ctr"/>
                      <a:r>
                        <a:rPr lang="es-ES" sz="1000" u="none" strike="noStrike">
                          <a:effectLst/>
                        </a:rPr>
                        <a:t>Compañía</a:t>
                      </a:r>
                      <a:endParaRPr lang="es-ES" sz="1000" b="0" i="0" u="none" strike="noStrike">
                        <a:solidFill>
                          <a:srgbClr val="000000"/>
                        </a:solidFill>
                        <a:effectLst/>
                        <a:latin typeface="Calibri"/>
                      </a:endParaRPr>
                    </a:p>
                  </a:txBody>
                  <a:tcPr marL="3780" marR="3780" marT="3780" marB="0" anchor="ctr"/>
                </a:tc>
                <a:tc>
                  <a:txBody>
                    <a:bodyPr/>
                    <a:lstStyle/>
                    <a:p>
                      <a:pPr algn="ctr" fontAlgn="ctr"/>
                      <a:r>
                        <a:rPr lang="es-ES" sz="1000" u="none" strike="noStrike">
                          <a:effectLst/>
                        </a:rPr>
                        <a:t>Mensual</a:t>
                      </a:r>
                      <a:endParaRPr lang="es-ES" sz="1000" b="0" i="0" u="none" strike="noStrike">
                        <a:solidFill>
                          <a:srgbClr val="000000"/>
                        </a:solidFill>
                        <a:effectLst/>
                        <a:latin typeface="Calibri"/>
                      </a:endParaRPr>
                    </a:p>
                  </a:txBody>
                  <a:tcPr marL="3780" marR="3780" marT="3780" marB="0" anchor="ctr"/>
                </a:tc>
                <a:tc>
                  <a:txBody>
                    <a:bodyPr/>
                    <a:lstStyle/>
                    <a:p>
                      <a:pPr algn="ctr" fontAlgn="ctr"/>
                      <a:r>
                        <a:rPr lang="es-ES" sz="1000" u="none" strike="noStrike">
                          <a:effectLst/>
                        </a:rPr>
                        <a:t>Diario</a:t>
                      </a:r>
                      <a:endParaRPr lang="es-ES" sz="1000" b="0" i="0" u="none" strike="noStrike">
                        <a:solidFill>
                          <a:srgbClr val="000000"/>
                        </a:solidFill>
                        <a:effectLst/>
                        <a:latin typeface="Calibri"/>
                      </a:endParaRPr>
                    </a:p>
                  </a:txBody>
                  <a:tcPr marL="3780" marR="3780" marT="3780" marB="0" anchor="ctr"/>
                </a:tc>
                <a:tc>
                  <a:txBody>
                    <a:bodyPr/>
                    <a:lstStyle/>
                    <a:p>
                      <a:pPr algn="ctr" fontAlgn="ctr"/>
                      <a:r>
                        <a:rPr lang="es-ES" sz="1000" u="none" strike="noStrike">
                          <a:effectLst/>
                        </a:rPr>
                        <a:t> </a:t>
                      </a:r>
                      <a:endParaRPr lang="es-ES" sz="1000" b="0" i="0" u="none" strike="noStrike">
                        <a:solidFill>
                          <a:srgbClr val="000000"/>
                        </a:solidFill>
                        <a:effectLst/>
                        <a:latin typeface="Calibri"/>
                      </a:endParaRPr>
                    </a:p>
                  </a:txBody>
                  <a:tcPr marL="3780" marR="3780" marT="3780" marB="0" anchor="ctr"/>
                </a:tc>
              </a:tr>
              <a:tr h="147769">
                <a:tc gridSpan="2">
                  <a:txBody>
                    <a:bodyPr/>
                    <a:lstStyle/>
                    <a:p>
                      <a:pPr algn="l" fontAlgn="b"/>
                      <a:r>
                        <a:rPr lang="es-ES" sz="1000" u="none" strike="noStrike">
                          <a:effectLst/>
                        </a:rPr>
                        <a:t>Energía electrica</a:t>
                      </a:r>
                      <a:endParaRPr lang="es-ES" sz="1000" b="0" i="0" u="none" strike="noStrike">
                        <a:solidFill>
                          <a:srgbClr val="000000"/>
                        </a:solidFill>
                        <a:effectLst/>
                        <a:latin typeface="Calibri"/>
                      </a:endParaRPr>
                    </a:p>
                  </a:txBody>
                  <a:tcPr marL="3780" marR="3780" marT="3780" marB="0" anchor="b"/>
                </a:tc>
                <a:tc hMerge="1">
                  <a:txBody>
                    <a:bodyPr/>
                    <a:lstStyle/>
                    <a:p>
                      <a:pPr algn="l" fontAlgn="b"/>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CFE</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500</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16.66666667</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147769">
                <a:tc gridSpan="2">
                  <a:txBody>
                    <a:bodyPr/>
                    <a:lstStyle/>
                    <a:p>
                      <a:pPr algn="l" fontAlgn="b"/>
                      <a:r>
                        <a:rPr lang="es-ES" sz="1000" u="none" strike="noStrike">
                          <a:effectLst/>
                        </a:rPr>
                        <a:t>Telefóno</a:t>
                      </a:r>
                      <a:endParaRPr lang="es-ES" sz="1000" b="0" i="0" u="none" strike="noStrike">
                        <a:solidFill>
                          <a:srgbClr val="000000"/>
                        </a:solidFill>
                        <a:effectLst/>
                        <a:latin typeface="Calibri"/>
                      </a:endParaRPr>
                    </a:p>
                  </a:txBody>
                  <a:tcPr marL="3780" marR="3780" marT="3780" marB="0" anchor="b"/>
                </a:tc>
                <a:tc hMerge="1">
                  <a:txBody>
                    <a:bodyPr/>
                    <a:lstStyle/>
                    <a:p>
                      <a:pPr algn="l" fontAlgn="b"/>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Telmex</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300</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10</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147769">
                <a:tc gridSpan="2">
                  <a:txBody>
                    <a:bodyPr/>
                    <a:lstStyle/>
                    <a:p>
                      <a:pPr algn="l" fontAlgn="b"/>
                      <a:r>
                        <a:rPr lang="es-ES" sz="1000" u="none" strike="noStrike">
                          <a:effectLst/>
                        </a:rPr>
                        <a:t>Internet</a:t>
                      </a:r>
                      <a:endParaRPr lang="es-ES" sz="1000" b="0" i="0" u="none" strike="noStrike">
                        <a:solidFill>
                          <a:srgbClr val="000000"/>
                        </a:solidFill>
                        <a:effectLst/>
                        <a:latin typeface="Calibri"/>
                      </a:endParaRPr>
                    </a:p>
                  </a:txBody>
                  <a:tcPr marL="3780" marR="3780" marT="3780" marB="0" anchor="b"/>
                </a:tc>
                <a:tc hMerge="1">
                  <a:txBody>
                    <a:bodyPr/>
                    <a:lstStyle/>
                    <a:p>
                      <a:pPr algn="l" fontAlgn="b"/>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Telmex</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300</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10</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147769">
                <a:tc gridSpan="2">
                  <a:txBody>
                    <a:bodyPr/>
                    <a:lstStyle/>
                    <a:p>
                      <a:pPr algn="l" fontAlgn="b"/>
                      <a:r>
                        <a:rPr lang="es-ES" sz="1000" u="none" strike="noStrike">
                          <a:effectLst/>
                        </a:rPr>
                        <a:t>Total</a:t>
                      </a:r>
                      <a:endParaRPr lang="es-ES" sz="1000" b="0" i="0" u="none" strike="noStrike">
                        <a:solidFill>
                          <a:srgbClr val="000000"/>
                        </a:solidFill>
                        <a:effectLst/>
                        <a:latin typeface="Calibri"/>
                      </a:endParaRPr>
                    </a:p>
                  </a:txBody>
                  <a:tcPr marL="3780" marR="3780" marT="3780" marB="0" anchor="b"/>
                </a:tc>
                <a:tc hMerge="1">
                  <a:txBody>
                    <a:bodyPr/>
                    <a:lstStyle/>
                    <a:p>
                      <a:pPr algn="l" fontAlgn="b"/>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1100</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36.66666667</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137426">
                <a:tc gridSpan="6">
                  <a:txBody>
                    <a:bodyPr/>
                    <a:lstStyle/>
                    <a:p>
                      <a:pPr algn="ctr" fontAlgn="b"/>
                      <a:r>
                        <a:rPr lang="es-ES" sz="1000" u="none" strike="noStrike">
                          <a:effectLst/>
                        </a:rPr>
                        <a:t>4. Determinación de gastos del local</a:t>
                      </a:r>
                      <a:endParaRPr lang="es-ES" sz="1000" b="0" i="0" u="none" strike="noStrike">
                        <a:solidFill>
                          <a:srgbClr val="000000"/>
                        </a:solidFill>
                        <a:effectLst/>
                        <a:latin typeface="Calibri"/>
                      </a:endParaRPr>
                    </a:p>
                  </a:txBody>
                  <a:tcPr marL="3780" marR="3780" marT="378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47769">
                <a:tc>
                  <a:txBody>
                    <a:bodyPr/>
                    <a:lstStyle/>
                    <a:p>
                      <a:pPr algn="ctr"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gridSpan="2">
                  <a:txBody>
                    <a:bodyPr/>
                    <a:lstStyle/>
                    <a:p>
                      <a:pPr algn="ctr" fontAlgn="b"/>
                      <a:r>
                        <a:rPr lang="es-ES" sz="1000" u="none" strike="noStrike">
                          <a:effectLst/>
                        </a:rPr>
                        <a:t>Compañía</a:t>
                      </a:r>
                      <a:endParaRPr lang="es-ES" sz="1000" b="0" i="0" u="none" strike="noStrike">
                        <a:solidFill>
                          <a:srgbClr val="000000"/>
                        </a:solidFill>
                        <a:effectLst/>
                        <a:latin typeface="Calibri"/>
                      </a:endParaRPr>
                    </a:p>
                  </a:txBody>
                  <a:tcPr marL="3780" marR="3780" marT="3780" marB="0" anchor="b"/>
                </a:tc>
                <a:tc hMerge="1">
                  <a:txBody>
                    <a:bodyPr/>
                    <a:lstStyle/>
                    <a:p>
                      <a:endParaRPr lang="es-ES"/>
                    </a:p>
                  </a:txBody>
                  <a:tcPr/>
                </a:tc>
                <a:tc>
                  <a:txBody>
                    <a:bodyPr/>
                    <a:lstStyle/>
                    <a:p>
                      <a:pPr algn="ctr" fontAlgn="b"/>
                      <a:r>
                        <a:rPr lang="es-ES" sz="1000" u="none" strike="noStrike">
                          <a:effectLst/>
                        </a:rPr>
                        <a:t>Mensual</a:t>
                      </a:r>
                      <a:endParaRPr lang="es-ES" sz="1000" b="0" i="0" u="none" strike="noStrike">
                        <a:solidFill>
                          <a:srgbClr val="000000"/>
                        </a:solidFill>
                        <a:effectLst/>
                        <a:latin typeface="Calibri"/>
                      </a:endParaRPr>
                    </a:p>
                  </a:txBody>
                  <a:tcPr marL="3780" marR="3780" marT="3780" marB="0" anchor="b"/>
                </a:tc>
                <a:tc>
                  <a:txBody>
                    <a:bodyPr/>
                    <a:lstStyle/>
                    <a:p>
                      <a:pPr algn="ctr" fontAlgn="b"/>
                      <a:r>
                        <a:rPr lang="es-ES" sz="1000" u="none" strike="noStrike">
                          <a:effectLst/>
                        </a:rPr>
                        <a:t>Diario</a:t>
                      </a:r>
                      <a:endParaRPr lang="es-ES" sz="1000" b="0" i="0" u="none" strike="noStrike">
                        <a:solidFill>
                          <a:srgbClr val="000000"/>
                        </a:solidFill>
                        <a:effectLst/>
                        <a:latin typeface="Calibri"/>
                      </a:endParaRPr>
                    </a:p>
                  </a:txBody>
                  <a:tcPr marL="3780" marR="3780" marT="3780" marB="0" anchor="b"/>
                </a:tc>
                <a:tc>
                  <a:txBody>
                    <a:bodyPr/>
                    <a:lstStyle/>
                    <a:p>
                      <a:pPr algn="ctr"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267463">
                <a:tc>
                  <a:txBody>
                    <a:bodyPr/>
                    <a:lstStyle/>
                    <a:p>
                      <a:pPr algn="l" fontAlgn="b"/>
                      <a:r>
                        <a:rPr lang="es-ES" sz="1000" u="none" strike="noStrike">
                          <a:effectLst/>
                        </a:rPr>
                        <a:t>Arriendo + servicio de agua</a:t>
                      </a:r>
                      <a:endParaRPr lang="es-ES" sz="1000" b="0" i="0" u="none" strike="noStrike">
                        <a:solidFill>
                          <a:srgbClr val="000000"/>
                        </a:solidFill>
                        <a:effectLst/>
                        <a:latin typeface="Calibri"/>
                      </a:endParaRPr>
                    </a:p>
                  </a:txBody>
                  <a:tcPr marL="3780" marR="3780" marT="3780" marB="0" anchor="b"/>
                </a:tc>
                <a:tc gridSpan="2">
                  <a:txBody>
                    <a:bodyPr/>
                    <a:lstStyle/>
                    <a:p>
                      <a:pPr algn="l" fontAlgn="b"/>
                      <a:r>
                        <a:rPr lang="es-ES" sz="1000" u="none" strike="noStrike">
                          <a:effectLst/>
                        </a:rPr>
                        <a:t>Junta auxiliar</a:t>
                      </a:r>
                      <a:endParaRPr lang="es-ES" sz="1000" b="0" i="0" u="none" strike="noStrike">
                        <a:solidFill>
                          <a:srgbClr val="000000"/>
                        </a:solidFill>
                        <a:effectLst/>
                        <a:latin typeface="Calibri"/>
                      </a:endParaRPr>
                    </a:p>
                  </a:txBody>
                  <a:tcPr marL="3780" marR="3780" marT="3780" marB="0" anchor="b"/>
                </a:tc>
                <a:tc hMerge="1">
                  <a:txBody>
                    <a:bodyPr/>
                    <a:lstStyle/>
                    <a:p>
                      <a:endParaRPr lang="es-ES"/>
                    </a:p>
                  </a:txBody>
                  <a:tcPr/>
                </a:tc>
                <a:tc>
                  <a:txBody>
                    <a:bodyPr/>
                    <a:lstStyle/>
                    <a:p>
                      <a:pPr algn="r" fontAlgn="b"/>
                      <a:r>
                        <a:rPr lang="es-ES" sz="1000" u="none" strike="noStrike">
                          <a:effectLst/>
                        </a:rPr>
                        <a:t>25</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0.833333333</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137426">
                <a:tc gridSpan="6">
                  <a:txBody>
                    <a:bodyPr/>
                    <a:lstStyle/>
                    <a:p>
                      <a:pPr algn="ctr" fontAlgn="b"/>
                      <a:r>
                        <a:rPr lang="es-ES" sz="1000" u="none" strike="noStrike">
                          <a:effectLst/>
                        </a:rPr>
                        <a:t>5. Determinación de la producción preliminar</a:t>
                      </a:r>
                      <a:endParaRPr lang="es-ES" sz="1000" b="0" i="0" u="none" strike="noStrike">
                        <a:solidFill>
                          <a:srgbClr val="000000"/>
                        </a:solidFill>
                        <a:effectLst/>
                        <a:latin typeface="Calibri"/>
                      </a:endParaRPr>
                    </a:p>
                  </a:txBody>
                  <a:tcPr marL="3780" marR="3780" marT="378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27539">
                <a:tc gridSpan="2">
                  <a:txBody>
                    <a:bodyPr/>
                    <a:lstStyle/>
                    <a:p>
                      <a:pPr algn="l" fontAlgn="b"/>
                      <a:r>
                        <a:rPr lang="es-ES" sz="1000" u="none" strike="noStrike">
                          <a:effectLst/>
                        </a:rPr>
                        <a:t>Suma  de gastos mínimos por día = ingresos mínimos por día</a:t>
                      </a:r>
                      <a:endParaRPr lang="es-ES" sz="1000" b="0" i="0" u="none" strike="noStrike">
                        <a:solidFill>
                          <a:srgbClr val="000000"/>
                        </a:solidFill>
                        <a:effectLst/>
                        <a:latin typeface="Calibri"/>
                      </a:endParaRPr>
                    </a:p>
                  </a:txBody>
                  <a:tcPr marL="3780" marR="3780" marT="3780" marB="0" anchor="b"/>
                </a:tc>
                <a:tc hMerge="1">
                  <a:txBody>
                    <a:bodyPr/>
                    <a:lstStyle/>
                    <a:p>
                      <a:pPr algn="l" fontAlgn="b"/>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1120.833333</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657576">
                <a:tc gridSpan="2">
                  <a:txBody>
                    <a:bodyPr/>
                    <a:lstStyle/>
                    <a:p>
                      <a:pPr algn="l" fontAlgn="b"/>
                      <a:r>
                        <a:rPr lang="es-ES" sz="1000" u="none" strike="noStrike">
                          <a:effectLst/>
                        </a:rPr>
                        <a:t>Dado que ingreso = P*Q se deduce que Q(Cantidad mínima a producir), P(Ingreso/Precio)</a:t>
                      </a:r>
                      <a:endParaRPr lang="es-ES" sz="1000" b="0" i="0" u="none" strike="noStrike">
                        <a:solidFill>
                          <a:srgbClr val="000000"/>
                        </a:solidFill>
                        <a:effectLst/>
                        <a:latin typeface="Calibri"/>
                      </a:endParaRPr>
                    </a:p>
                  </a:txBody>
                  <a:tcPr marL="3780" marR="3780" marT="3780" marB="0" anchor="b"/>
                </a:tc>
                <a:tc hMerge="1">
                  <a:txBody>
                    <a:bodyPr/>
                    <a:lstStyle/>
                    <a:p>
                      <a:pPr algn="l" fontAlgn="b"/>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r" fontAlgn="b"/>
                      <a:r>
                        <a:rPr lang="es-ES" sz="1000" u="none" strike="noStrike">
                          <a:effectLst/>
                        </a:rPr>
                        <a:t>14.01041667</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147769">
                <a:tc gridSpan="2">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hMerge="1">
                  <a:txBody>
                    <a:bodyPr/>
                    <a:lstStyle/>
                    <a:p>
                      <a:pPr algn="l" fontAlgn="b"/>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c>
                  <a:txBody>
                    <a:bodyPr/>
                    <a:lstStyle/>
                    <a:p>
                      <a:pPr algn="l" fontAlgn="b"/>
                      <a:r>
                        <a:rPr lang="es-ES" sz="1000" u="none" strike="noStrike">
                          <a:effectLst/>
                        </a:rPr>
                        <a:t> </a:t>
                      </a:r>
                      <a:endParaRPr lang="es-ES" sz="1000" b="0" i="0" u="none" strike="noStrike">
                        <a:solidFill>
                          <a:srgbClr val="000000"/>
                        </a:solidFill>
                        <a:effectLst/>
                        <a:latin typeface="Calibri"/>
                      </a:endParaRPr>
                    </a:p>
                  </a:txBody>
                  <a:tcPr marL="3780" marR="3780" marT="3780" marB="0" anchor="b"/>
                </a:tc>
              </a:tr>
              <a:tr h="137426">
                <a:tc gridSpan="6">
                  <a:txBody>
                    <a:bodyPr/>
                    <a:lstStyle/>
                    <a:p>
                      <a:pPr algn="ctr" fontAlgn="b"/>
                      <a:r>
                        <a:rPr lang="es-ES" sz="1000" u="none" strike="noStrike" dirty="0">
                          <a:effectLst/>
                        </a:rPr>
                        <a:t>*Para solventar los gastos diarios, se necesitan vender al menos 14 botes de pintura </a:t>
                      </a:r>
                      <a:r>
                        <a:rPr lang="es-ES" sz="1000" u="none" strike="noStrike" dirty="0" err="1">
                          <a:effectLst/>
                        </a:rPr>
                        <a:t>nopalini</a:t>
                      </a:r>
                      <a:r>
                        <a:rPr lang="es-ES" sz="1000" u="none" strike="noStrike" dirty="0">
                          <a:effectLst/>
                        </a:rPr>
                        <a:t> diarios</a:t>
                      </a:r>
                      <a:endParaRPr lang="es-ES" sz="1000" b="0" i="0" u="none" strike="noStrike" dirty="0">
                        <a:solidFill>
                          <a:srgbClr val="000000"/>
                        </a:solidFill>
                        <a:effectLst/>
                        <a:latin typeface="Calibri"/>
                      </a:endParaRPr>
                    </a:p>
                  </a:txBody>
                  <a:tcPr marL="3780" marR="3780" marT="378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extLst>
      <p:ext uri="{BB962C8B-B14F-4D97-AF65-F5344CB8AC3E}">
        <p14:creationId xmlns:p14="http://schemas.microsoft.com/office/powerpoint/2010/main" val="2287883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hlinkClick r:id="rId2" action="ppaction://hlinksldjump"/>
              </a:rPr>
              <a:t>2.4 Infraestructura</a:t>
            </a:r>
            <a:r>
              <a:rPr lang="es-ES_tradnl" dirty="0" smtClean="0"/>
              <a:t/>
            </a:r>
            <a:br>
              <a:rPr lang="es-ES_tradnl" dirty="0" smtClean="0"/>
            </a:br>
            <a:endParaRPr lang="es-ES" dirty="0"/>
          </a:p>
        </p:txBody>
      </p:sp>
      <p:sp>
        <p:nvSpPr>
          <p:cNvPr id="3" name="2 Marcador de contenido"/>
          <p:cNvSpPr>
            <a:spLocks noGrp="1"/>
          </p:cNvSpPr>
          <p:nvPr>
            <p:ph idx="1"/>
          </p:nvPr>
        </p:nvSpPr>
        <p:spPr/>
        <p:txBody>
          <a:bodyPr/>
          <a:lstStyle/>
          <a:p>
            <a:r>
              <a:rPr lang="es-ES_tradnl" dirty="0" smtClean="0"/>
              <a:t>2.4.1 Infraestructura</a:t>
            </a:r>
          </a:p>
          <a:p>
            <a:r>
              <a:rPr lang="es-ES_tradnl" dirty="0" smtClean="0"/>
              <a:t>2.4.2 Parámetros técnicos especiales</a:t>
            </a:r>
            <a:endParaRPr lang="es-ES" dirty="0"/>
          </a:p>
        </p:txBody>
      </p:sp>
    </p:spTree>
    <p:extLst>
      <p:ext uri="{BB962C8B-B14F-4D97-AF65-F5344CB8AC3E}">
        <p14:creationId xmlns:p14="http://schemas.microsoft.com/office/powerpoint/2010/main" val="2319807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548680"/>
            <a:ext cx="7024744" cy="1143000"/>
          </a:xfrm>
        </p:spPr>
        <p:txBody>
          <a:bodyPr>
            <a:normAutofit/>
          </a:bodyPr>
          <a:lstStyle/>
          <a:p>
            <a:r>
              <a:rPr lang="es-ES_tradnl" dirty="0"/>
              <a:t>2.4.1 </a:t>
            </a:r>
            <a:r>
              <a:rPr lang="es-ES_tradnl" dirty="0" smtClean="0"/>
              <a:t>Infraestructura</a:t>
            </a:r>
            <a:endParaRPr lang="es-ES" dirty="0"/>
          </a:p>
        </p:txBody>
      </p:sp>
      <p:sp>
        <p:nvSpPr>
          <p:cNvPr id="3" name="2 Marcador de contenido"/>
          <p:cNvSpPr>
            <a:spLocks noGrp="1"/>
          </p:cNvSpPr>
          <p:nvPr>
            <p:ph idx="1"/>
          </p:nvPr>
        </p:nvSpPr>
        <p:spPr>
          <a:xfrm>
            <a:off x="827584" y="1844824"/>
            <a:ext cx="6777317" cy="3508977"/>
          </a:xfrm>
        </p:spPr>
        <p:txBody>
          <a:bodyPr/>
          <a:lstStyle/>
          <a:p>
            <a:pPr marL="68580" indent="0">
              <a:buNone/>
            </a:pPr>
            <a:r>
              <a:rPr lang="es-ES_tradnl" dirty="0" smtClean="0"/>
              <a:t>Determinación del tamaño de planta</a:t>
            </a:r>
          </a:p>
          <a:p>
            <a:pPr marL="365760" lvl="1" indent="0">
              <a:buNone/>
            </a:pPr>
            <a:r>
              <a:rPr lang="es-ES_tradnl" dirty="0" smtClean="0"/>
              <a:t>Factores que determinan o condicionan el tamaño óptimo de la planta:</a:t>
            </a:r>
          </a:p>
          <a:p>
            <a:pPr marL="822960" lvl="1" indent="-457200">
              <a:buAutoNum type="arabicPeriod"/>
            </a:pPr>
            <a:r>
              <a:rPr lang="es-ES_tradnl" dirty="0" smtClean="0"/>
              <a:t>El tamaño del proyecto y la demanda</a:t>
            </a:r>
          </a:p>
          <a:p>
            <a:pPr marL="822960" lvl="1" indent="-457200">
              <a:buAutoNum type="arabicPeriod"/>
            </a:pPr>
            <a:r>
              <a:rPr lang="es-ES_tradnl" dirty="0" smtClean="0"/>
              <a:t>Tamaño  óptimo de la planta: abasto suficiente en calidad y cantidad de materia prima, asegurarse que se cuenta con personal suficiente y apropiado</a:t>
            </a:r>
          </a:p>
          <a:p>
            <a:pPr marL="822960" lvl="1" indent="-457200">
              <a:buAutoNum type="arabicPeriod"/>
            </a:pPr>
            <a:endParaRPr lang="es-ES_tradnl" dirty="0" smtClean="0"/>
          </a:p>
          <a:p>
            <a:pPr lvl="2"/>
            <a:endParaRPr lang="es-ES" dirty="0"/>
          </a:p>
        </p:txBody>
      </p:sp>
    </p:spTree>
    <p:extLst>
      <p:ext uri="{BB962C8B-B14F-4D97-AF65-F5344CB8AC3E}">
        <p14:creationId xmlns:p14="http://schemas.microsoft.com/office/powerpoint/2010/main" val="1123625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69" t="18542" r="20000" b="39167"/>
          <a:stretch/>
        </p:blipFill>
        <p:spPr bwMode="auto">
          <a:xfrm>
            <a:off x="323528" y="1053174"/>
            <a:ext cx="8211750"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2563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Instalaciones necesarias</a:t>
            </a:r>
            <a:endParaRPr lang="es-ES" dirty="0"/>
          </a:p>
        </p:txBody>
      </p:sp>
      <p:sp>
        <p:nvSpPr>
          <p:cNvPr id="3" name="2 Marcador de contenido"/>
          <p:cNvSpPr>
            <a:spLocks noGrp="1"/>
          </p:cNvSpPr>
          <p:nvPr>
            <p:ph idx="1"/>
          </p:nvPr>
        </p:nvSpPr>
        <p:spPr/>
        <p:txBody>
          <a:bodyPr/>
          <a:lstStyle/>
          <a:p>
            <a:r>
              <a:rPr lang="es-ES_tradnl" dirty="0"/>
              <a:t>Local que deberá constar de 6 áreas </a:t>
            </a:r>
            <a:r>
              <a:rPr lang="es-ES_tradnl" dirty="0" err="1"/>
              <a:t>espécíficas</a:t>
            </a:r>
            <a:r>
              <a:rPr lang="es-ES_tradnl" dirty="0"/>
              <a:t>: sala de producción y elaboración de </a:t>
            </a:r>
            <a:r>
              <a:rPr lang="es-ES_tradnl" dirty="0" err="1"/>
              <a:t>Nopalini</a:t>
            </a:r>
            <a:r>
              <a:rPr lang="es-ES_tradnl" dirty="0"/>
              <a:t>, área de recepción (sala de espera), sanitario </a:t>
            </a:r>
            <a:r>
              <a:rPr lang="es-ES_tradnl" dirty="0" smtClean="0"/>
              <a:t>y </a:t>
            </a:r>
            <a:r>
              <a:rPr lang="es-ES_tradnl" dirty="0"/>
              <a:t>área de aseo, área de comida, estacionamiento. </a:t>
            </a:r>
            <a:endParaRPr lang="es-ES" dirty="0"/>
          </a:p>
          <a:p>
            <a:endParaRPr lang="es-ES" dirty="0"/>
          </a:p>
        </p:txBody>
      </p:sp>
    </p:spTree>
    <p:extLst>
      <p:ext uri="{BB962C8B-B14F-4D97-AF65-F5344CB8AC3E}">
        <p14:creationId xmlns:p14="http://schemas.microsoft.com/office/powerpoint/2010/main" val="373542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951" t="52572" r="60836" b="6846"/>
          <a:stretch/>
        </p:blipFill>
        <p:spPr bwMode="auto">
          <a:xfrm>
            <a:off x="1691680" y="692696"/>
            <a:ext cx="5760640" cy="563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5959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Equipamiento básico</a:t>
            </a:r>
            <a:br>
              <a:rPr lang="es-ES" dirty="0"/>
            </a:br>
            <a:endParaRPr lang="es-ES" dirty="0"/>
          </a:p>
        </p:txBody>
      </p:sp>
      <p:sp>
        <p:nvSpPr>
          <p:cNvPr id="3" name="2 Marcador de contenido"/>
          <p:cNvSpPr>
            <a:spLocks noGrp="1"/>
          </p:cNvSpPr>
          <p:nvPr>
            <p:ph idx="1"/>
          </p:nvPr>
        </p:nvSpPr>
        <p:spPr>
          <a:xfrm>
            <a:off x="611560" y="2323652"/>
            <a:ext cx="7776864" cy="3508977"/>
          </a:xfrm>
        </p:spPr>
        <p:txBody>
          <a:bodyPr>
            <a:normAutofit lnSpcReduction="10000"/>
          </a:bodyPr>
          <a:lstStyle/>
          <a:p>
            <a:r>
              <a:rPr lang="es-ES_tradnl" dirty="0" smtClean="0"/>
              <a:t>En producción: recipientes </a:t>
            </a:r>
            <a:r>
              <a:rPr lang="es-ES_tradnl" dirty="0"/>
              <a:t>para llevar a cabo las mezclas, </a:t>
            </a:r>
            <a:r>
              <a:rPr lang="es-ES_tradnl" dirty="0" smtClean="0"/>
              <a:t>diluciones, almacenaje</a:t>
            </a:r>
            <a:r>
              <a:rPr lang="es-ES" dirty="0" smtClean="0"/>
              <a:t>, </a:t>
            </a:r>
            <a:r>
              <a:rPr lang="es-ES_tradnl" dirty="0" smtClean="0"/>
              <a:t>agitadores, cortadoras </a:t>
            </a:r>
            <a:r>
              <a:rPr lang="es-ES_tradnl" dirty="0"/>
              <a:t>para el </a:t>
            </a:r>
            <a:r>
              <a:rPr lang="es-ES_tradnl" dirty="0" smtClean="0"/>
              <a:t>nopal.</a:t>
            </a:r>
          </a:p>
          <a:p>
            <a:endParaRPr lang="es-ES_tradnl" dirty="0" smtClean="0"/>
          </a:p>
          <a:p>
            <a:r>
              <a:rPr lang="es-ES_tradnl" dirty="0" smtClean="0"/>
              <a:t>En recepción: escritorio, sillas, cortinas,  mesa pequeña, cesto de basura.</a:t>
            </a:r>
          </a:p>
          <a:p>
            <a:endParaRPr lang="es-ES_tradnl" dirty="0" smtClean="0"/>
          </a:p>
          <a:p>
            <a:r>
              <a:rPr lang="es-ES_tradnl" dirty="0"/>
              <a:t>Área de comida: Mesa, sillas, nevera, horno de microondas, tarja-lavamanos.</a:t>
            </a:r>
          </a:p>
          <a:p>
            <a:endParaRPr lang="es-ES_tradnl" dirty="0"/>
          </a:p>
          <a:p>
            <a:endParaRPr lang="es-ES" dirty="0"/>
          </a:p>
        </p:txBody>
      </p:sp>
    </p:spTree>
    <p:extLst>
      <p:ext uri="{BB962C8B-B14F-4D97-AF65-F5344CB8AC3E}">
        <p14:creationId xmlns:p14="http://schemas.microsoft.com/office/powerpoint/2010/main" val="822797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1772816"/>
            <a:ext cx="6777317" cy="3508977"/>
          </a:xfrm>
        </p:spPr>
        <p:txBody>
          <a:bodyPr/>
          <a:lstStyle/>
          <a:p>
            <a:r>
              <a:rPr lang="es-ES_tradnl" dirty="0"/>
              <a:t>Sanitario: lavamanos, </a:t>
            </a:r>
            <a:r>
              <a:rPr lang="es-ES_tradnl" dirty="0" err="1"/>
              <a:t>w.c</a:t>
            </a:r>
            <a:r>
              <a:rPr lang="es-ES_tradnl" dirty="0"/>
              <a:t>, </a:t>
            </a:r>
            <a:r>
              <a:rPr lang="es-ES_tradnl" dirty="0" err="1"/>
              <a:t>destapacaños</a:t>
            </a:r>
            <a:r>
              <a:rPr lang="es-ES_tradnl" dirty="0"/>
              <a:t>, </a:t>
            </a:r>
            <a:r>
              <a:rPr lang="es-ES_tradnl" dirty="0" smtClean="0"/>
              <a:t>cepillo</a:t>
            </a:r>
          </a:p>
          <a:p>
            <a:endParaRPr lang="es-ES_tradnl" dirty="0"/>
          </a:p>
          <a:p>
            <a:r>
              <a:rPr lang="es-ES_tradnl" dirty="0"/>
              <a:t>Aseo: cesto de basura, lavadero, escobas, trapeadores, trapos,, jabón, desinfectantes</a:t>
            </a:r>
            <a:r>
              <a:rPr lang="es-ES_tradnl" dirty="0" smtClean="0"/>
              <a:t>.</a:t>
            </a:r>
          </a:p>
          <a:p>
            <a:endParaRPr lang="es-ES_tradnl" dirty="0"/>
          </a:p>
          <a:p>
            <a:r>
              <a:rPr lang="es-ES_tradnl" dirty="0" smtClean="0"/>
              <a:t>Estacionamiento: bote para basura</a:t>
            </a:r>
            <a:endParaRPr lang="es-ES_tradnl" dirty="0"/>
          </a:p>
          <a:p>
            <a:endParaRPr lang="es-ES" dirty="0"/>
          </a:p>
        </p:txBody>
      </p:sp>
    </p:spTree>
    <p:extLst>
      <p:ext uri="{BB962C8B-B14F-4D97-AF65-F5344CB8AC3E}">
        <p14:creationId xmlns:p14="http://schemas.microsoft.com/office/powerpoint/2010/main" val="4015578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7024744" cy="1143000"/>
          </a:xfrm>
        </p:spPr>
        <p:txBody>
          <a:bodyPr/>
          <a:lstStyle/>
          <a:p>
            <a:r>
              <a:rPr lang="es-ES_tradnl" dirty="0" smtClean="0"/>
              <a:t>Instalaciones</a:t>
            </a:r>
            <a:endParaRPr lang="es-ES" dirty="0"/>
          </a:p>
        </p:txBody>
      </p:sp>
      <p:sp>
        <p:nvSpPr>
          <p:cNvPr id="3" name="2 Marcador de contenido"/>
          <p:cNvSpPr>
            <a:spLocks noGrp="1"/>
          </p:cNvSpPr>
          <p:nvPr>
            <p:ph idx="1"/>
          </p:nvPr>
        </p:nvSpPr>
        <p:spPr>
          <a:xfrm>
            <a:off x="1043608" y="1988840"/>
            <a:ext cx="7416824" cy="4464496"/>
          </a:xfrm>
        </p:spPr>
        <p:txBody>
          <a:bodyPr>
            <a:normAutofit fontScale="85000" lnSpcReduction="10000"/>
          </a:bodyPr>
          <a:lstStyle/>
          <a:p>
            <a:r>
              <a:rPr lang="es-ES_tradnl" dirty="0" smtClean="0"/>
              <a:t>Instalación de aire acondicionado</a:t>
            </a:r>
          </a:p>
          <a:p>
            <a:endParaRPr lang="es-ES_tradnl" dirty="0" smtClean="0"/>
          </a:p>
          <a:p>
            <a:r>
              <a:rPr lang="es-ES_tradnl" dirty="0" smtClean="0"/>
              <a:t>Puertas metálicas</a:t>
            </a:r>
          </a:p>
          <a:p>
            <a:endParaRPr lang="es-ES_tradnl" dirty="0" smtClean="0"/>
          </a:p>
          <a:p>
            <a:r>
              <a:rPr lang="es-ES_tradnl" dirty="0" smtClean="0"/>
              <a:t>Instalación eléctrica que incluye luces de emergencia, focos ahorradores, instalación de aire acondicionado</a:t>
            </a:r>
          </a:p>
          <a:p>
            <a:endParaRPr lang="es-ES_tradnl" dirty="0" smtClean="0"/>
          </a:p>
          <a:p>
            <a:r>
              <a:rPr lang="es-ES_tradnl" dirty="0" smtClean="0"/>
              <a:t>Instalación de agua caliente y fría, sanitarios, grifería, fregaderos, calentador, cañería</a:t>
            </a:r>
          </a:p>
          <a:p>
            <a:endParaRPr lang="es-ES_tradnl" dirty="0" smtClean="0"/>
          </a:p>
          <a:p>
            <a:r>
              <a:rPr lang="es-ES_tradnl" dirty="0" smtClean="0"/>
              <a:t>Rótulo exterior</a:t>
            </a:r>
          </a:p>
          <a:p>
            <a:endParaRPr lang="es-ES_tradnl" dirty="0" smtClean="0"/>
          </a:p>
          <a:p>
            <a:r>
              <a:rPr lang="es-ES_tradnl" dirty="0" smtClean="0"/>
              <a:t>Extintores y alumbrado de emergencia.</a:t>
            </a:r>
            <a:endParaRPr lang="es-ES" dirty="0"/>
          </a:p>
        </p:txBody>
      </p:sp>
    </p:spTree>
    <p:extLst>
      <p:ext uri="{BB962C8B-B14F-4D97-AF65-F5344CB8AC3E}">
        <p14:creationId xmlns:p14="http://schemas.microsoft.com/office/powerpoint/2010/main" val="2067126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27664"/>
            <a:ext cx="8208912" cy="1143000"/>
          </a:xfrm>
        </p:spPr>
        <p:txBody>
          <a:bodyPr>
            <a:normAutofit/>
          </a:bodyPr>
          <a:lstStyle/>
          <a:p>
            <a:r>
              <a:rPr lang="es-ES_tradnl" sz="3200" dirty="0">
                <a:hlinkClick r:id="rId2" action="ppaction://hlinksldjump"/>
              </a:rPr>
              <a:t>2.1.2 Descripción general del producto</a:t>
            </a:r>
            <a:r>
              <a:rPr lang="es-ES_tradnl" sz="3200" dirty="0"/>
              <a:t/>
            </a:r>
            <a:br>
              <a:rPr lang="es-ES_tradnl" sz="3200" dirty="0"/>
            </a:br>
            <a:endParaRPr lang="es-ES" sz="3200" dirty="0"/>
          </a:p>
        </p:txBody>
      </p:sp>
      <p:sp>
        <p:nvSpPr>
          <p:cNvPr id="3" name="2 Marcador de contenido"/>
          <p:cNvSpPr>
            <a:spLocks noGrp="1"/>
          </p:cNvSpPr>
          <p:nvPr>
            <p:ph idx="1"/>
          </p:nvPr>
        </p:nvSpPr>
        <p:spPr>
          <a:xfrm>
            <a:off x="467544" y="2323652"/>
            <a:ext cx="8136904" cy="3508977"/>
          </a:xfrm>
        </p:spPr>
        <p:txBody>
          <a:bodyPr>
            <a:normAutofit/>
          </a:bodyPr>
          <a:lstStyle/>
          <a:p>
            <a:r>
              <a:rPr lang="es-MX" sz="2000" dirty="0"/>
              <a:t>Antecedentes</a:t>
            </a:r>
          </a:p>
          <a:p>
            <a:endParaRPr lang="es-MX" sz="2000" dirty="0"/>
          </a:p>
          <a:p>
            <a:pPr algn="just"/>
            <a:r>
              <a:rPr lang="es-MX" sz="2000" dirty="0"/>
              <a:t>El Nopal, es una planta perteneciente a la familia de las cactáceas (cactus), la cual constituye un alimento de mucho consumo en México. Esta planta carnosa con espinas, cuyo fruto es la tuna, contiene en su composición fibra dietética, goma, pectina, calcio, mucílago, vitaminas (A,B1, B2, B3), beta-caroteno y proteínas. Además de sus propiedades alimenticias y medicinales, también tiene múltiples usos en la agricultura. </a:t>
            </a:r>
            <a:endParaRPr lang="es-MX" sz="2000" dirty="0"/>
          </a:p>
        </p:txBody>
      </p:sp>
    </p:spTree>
    <p:extLst>
      <p:ext uri="{BB962C8B-B14F-4D97-AF65-F5344CB8AC3E}">
        <p14:creationId xmlns:p14="http://schemas.microsoft.com/office/powerpoint/2010/main" val="437259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628800"/>
            <a:ext cx="7848872" cy="3477875"/>
          </a:xfrm>
          <a:prstGeom prst="rect">
            <a:avLst/>
          </a:prstGeom>
        </p:spPr>
        <p:txBody>
          <a:bodyPr wrap="square">
            <a:spAutoFit/>
          </a:bodyPr>
          <a:lstStyle/>
          <a:p>
            <a:pPr algn="just"/>
            <a:r>
              <a:rPr lang="es-MX" sz="2000" dirty="0" err="1" smtClean="0"/>
              <a:t>Nopalini</a:t>
            </a:r>
            <a:r>
              <a:rPr lang="es-MX" sz="2000" dirty="0" smtClean="0"/>
              <a:t> es una nueva tecnología que permite a la tradición cultural campesina, emplearse en la pinta de  cercas, graneros, casas, escuelas, muros establos, gallineros, conejeras y casas. Funciona también como germicidas y desinfectante ya que tapa guaridas de insectos o bacterias; actualmente se rescata por lo económico de sus ingredientes, su durabilidad y porque no contiene ningún compuesto químico (plomo) que dañe la salud. Se puede aplicar en interiores y exteriores ya que los ingredientes permiten que los muros dejen entrar y salir el aire a través de ellos.</a:t>
            </a:r>
            <a:endParaRPr lang="es-MX" sz="2000" dirty="0"/>
          </a:p>
        </p:txBody>
      </p:sp>
    </p:spTree>
    <p:extLst>
      <p:ext uri="{BB962C8B-B14F-4D97-AF65-F5344CB8AC3E}">
        <p14:creationId xmlns:p14="http://schemas.microsoft.com/office/powerpoint/2010/main" val="321980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27664"/>
            <a:ext cx="8208912" cy="1143000"/>
          </a:xfrm>
        </p:spPr>
        <p:txBody>
          <a:bodyPr>
            <a:normAutofit fontScale="90000"/>
          </a:bodyPr>
          <a:lstStyle/>
          <a:p>
            <a:r>
              <a:rPr lang="es-ES_tradnl" sz="3100" dirty="0">
                <a:hlinkClick r:id="rId2" action="ppaction://hlinksldjump"/>
              </a:rPr>
              <a:t>2.1.3 Consideraciones generales del producto</a:t>
            </a:r>
            <a:r>
              <a:rPr lang="es-ES_tradnl" dirty="0"/>
              <a:t/>
            </a:r>
            <a:br>
              <a:rPr lang="es-ES_tradnl" dirty="0"/>
            </a:br>
            <a:endParaRPr lang="es-ES" dirty="0"/>
          </a:p>
        </p:txBody>
      </p:sp>
      <p:sp>
        <p:nvSpPr>
          <p:cNvPr id="3" name="2 Marcador de contenido"/>
          <p:cNvSpPr>
            <a:spLocks noGrp="1"/>
          </p:cNvSpPr>
          <p:nvPr>
            <p:ph idx="1"/>
          </p:nvPr>
        </p:nvSpPr>
        <p:spPr>
          <a:xfrm>
            <a:off x="611560" y="2323652"/>
            <a:ext cx="7848872" cy="3508977"/>
          </a:xfrm>
        </p:spPr>
        <p:txBody>
          <a:bodyPr>
            <a:normAutofit lnSpcReduction="10000"/>
          </a:bodyPr>
          <a:lstStyle/>
          <a:p>
            <a:r>
              <a:rPr lang="es-MX" dirty="0"/>
              <a:t>A) Se deberá realizar en época de secas para que el concreto no esté húmedo.</a:t>
            </a:r>
          </a:p>
          <a:p>
            <a:r>
              <a:rPr lang="es-MX" dirty="0"/>
              <a:t>B) La aplicación deberá ser antes de medio día o por la tarde.</a:t>
            </a:r>
          </a:p>
          <a:p>
            <a:r>
              <a:rPr lang="es-MX" dirty="0"/>
              <a:t>C) El lugar donde se aplicará no deberá tener ningún impermeabilizante comercial (a base de químicos).</a:t>
            </a:r>
          </a:p>
          <a:p>
            <a:r>
              <a:rPr lang="es-MX" dirty="0"/>
              <a:t>D) Los especialistas recomiendan estos ingredientes</a:t>
            </a:r>
          </a:p>
          <a:p>
            <a:endParaRPr lang="es-ES" dirty="0"/>
          </a:p>
        </p:txBody>
      </p:sp>
    </p:spTree>
    <p:extLst>
      <p:ext uri="{BB962C8B-B14F-4D97-AF65-F5344CB8AC3E}">
        <p14:creationId xmlns:p14="http://schemas.microsoft.com/office/powerpoint/2010/main" val="3371804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a:hlinkClick r:id="rId3" action="ppaction://hlinksldjump"/>
              </a:rPr>
              <a:t>2.1.4 Empaque del producto</a:t>
            </a:r>
            <a:r>
              <a:rPr lang="es-ES_tradnl" dirty="0"/>
              <a:t/>
            </a:r>
            <a:br>
              <a:rPr lang="es-ES_tradnl" dirty="0"/>
            </a:br>
            <a:endParaRPr lang="es-ES" dirty="0"/>
          </a:p>
        </p:txBody>
      </p:sp>
      <p:sp>
        <p:nvSpPr>
          <p:cNvPr id="3" name="2 Marcador de contenido"/>
          <p:cNvSpPr>
            <a:spLocks noGrp="1"/>
          </p:cNvSpPr>
          <p:nvPr>
            <p:ph idx="1"/>
          </p:nvPr>
        </p:nvSpPr>
        <p:spPr/>
        <p:txBody>
          <a:bodyPr>
            <a:normAutofit fontScale="85000" lnSpcReduction="20000"/>
          </a:bodyPr>
          <a:lstStyle/>
          <a:p>
            <a:r>
              <a:rPr lang="es-ES_tradnl" dirty="0" err="1"/>
              <a:t>Nopalini</a:t>
            </a:r>
            <a:r>
              <a:rPr lang="es-ES_tradnl" dirty="0"/>
              <a:t> es una mezcla de extracción de nopal, agua y cal, con lo cual se obtendrá una consistencia y textura necesaria y adecuada para que pueda tener una buena aplicación.</a:t>
            </a:r>
          </a:p>
          <a:p>
            <a:endParaRPr lang="es-ES_tradnl" dirty="0"/>
          </a:p>
          <a:p>
            <a:r>
              <a:rPr lang="es-ES_tradnl" dirty="0"/>
              <a:t>El producto podrá ser envasado en botes plásticos de capacidad desde 1 </a:t>
            </a:r>
            <a:r>
              <a:rPr lang="es-ES_tradnl" dirty="0" err="1"/>
              <a:t>galon</a:t>
            </a:r>
            <a:r>
              <a:rPr lang="es-ES_tradnl" dirty="0"/>
              <a:t> hasta botes de 20 </a:t>
            </a:r>
            <a:r>
              <a:rPr lang="es-ES_tradnl" dirty="0" err="1"/>
              <a:t>Lts</a:t>
            </a:r>
            <a:r>
              <a:rPr lang="es-ES_tradnl" dirty="0"/>
              <a:t>, estos recipientes deberán estar perfectamente limpio libres de polvo.</a:t>
            </a:r>
          </a:p>
          <a:p>
            <a:endParaRPr lang="es-ES_tradnl" dirty="0"/>
          </a:p>
          <a:p>
            <a:r>
              <a:rPr lang="es-ES_tradnl" dirty="0"/>
              <a:t>El envase de </a:t>
            </a:r>
            <a:r>
              <a:rPr lang="es-ES_tradnl" dirty="0" err="1"/>
              <a:t>plastico</a:t>
            </a:r>
            <a:r>
              <a:rPr lang="es-ES_tradnl" dirty="0"/>
              <a:t>, deberá ser inerte respecto al medio y la pintura.</a:t>
            </a:r>
            <a:endParaRPr lang="es-ES" dirty="0"/>
          </a:p>
          <a:p>
            <a:endParaRPr lang="es-ES" dirty="0"/>
          </a:p>
        </p:txBody>
      </p:sp>
    </p:spTree>
    <p:extLst>
      <p:ext uri="{BB962C8B-B14F-4D97-AF65-F5344CB8AC3E}">
        <p14:creationId xmlns:p14="http://schemas.microsoft.com/office/powerpoint/2010/main" val="801283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docProps/app.xml><?xml version="1.0" encoding="utf-8"?>
<Properties xmlns="http://schemas.openxmlformats.org/officeDocument/2006/extended-properties" xmlns:vt="http://schemas.openxmlformats.org/officeDocument/2006/docPropsVTypes">
  <Template/>
  <TotalTime>118</TotalTime>
  <Words>2058</Words>
  <Application>Microsoft Office PowerPoint</Application>
  <PresentationFormat>Presentación en pantalla (4:3)</PresentationFormat>
  <Paragraphs>385</Paragraphs>
  <Slides>52</Slides>
  <Notes>1</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Austin</vt:lpstr>
      <vt:lpstr>Nopalini</vt:lpstr>
      <vt:lpstr>2. Estudio Técnico</vt:lpstr>
      <vt:lpstr>2.1 Operación </vt:lpstr>
      <vt:lpstr>2.1.1 Ficha Técnica del producto </vt:lpstr>
      <vt:lpstr>Presentación de PowerPoint</vt:lpstr>
      <vt:lpstr>2.1.2 Descripción general del producto </vt:lpstr>
      <vt:lpstr>Presentación de PowerPoint</vt:lpstr>
      <vt:lpstr>2.1.3 Consideraciones generales del producto </vt:lpstr>
      <vt:lpstr>2.1.4 Empaque del producto </vt:lpstr>
      <vt:lpstr>Presentación de PowerPoint</vt:lpstr>
      <vt:lpstr>Presentación de PowerPoint</vt:lpstr>
      <vt:lpstr>Presentación de PowerPoint</vt:lpstr>
      <vt:lpstr>2.1.5  Rotulado del producto </vt:lpstr>
      <vt:lpstr>Presentación de PowerPoint</vt:lpstr>
      <vt:lpstr>Presentación de PowerPoint</vt:lpstr>
      <vt:lpstr>2.1.6  Almacenamiento </vt:lpstr>
      <vt:lpstr>2.1.7 Descripción general del proceso</vt:lpstr>
      <vt:lpstr>Presentación de PowerPoint</vt:lpstr>
      <vt:lpstr>2.2 Plan de compras </vt:lpstr>
      <vt:lpstr>2.2.1 Necesidades y requerimientos </vt:lpstr>
      <vt:lpstr>Instalaciones</vt:lpstr>
      <vt:lpstr>Presentación de PowerPoint</vt:lpstr>
      <vt:lpstr>Presentación de PowerPoint</vt:lpstr>
      <vt:lpstr>Presentación de PowerPoint</vt:lpstr>
      <vt:lpstr>Presentación de PowerPoint</vt:lpstr>
      <vt:lpstr>Presentación de PowerPoint</vt:lpstr>
      <vt:lpstr>Características geoclimáticas</vt:lpstr>
      <vt:lpstr>Otros Datos importantes de San Rafael Tlanalapan </vt:lpstr>
      <vt:lpstr>Características básicas de las instalaciones </vt:lpstr>
      <vt:lpstr>Costes por acondicionamiento del local</vt:lpstr>
      <vt:lpstr>Mobiliario y decoración</vt:lpstr>
      <vt:lpstr>Adquisición de elemento de transporte</vt:lpstr>
      <vt:lpstr>Equipamiento, herramientas y útiles</vt:lpstr>
      <vt:lpstr>Equipo de cómputo</vt:lpstr>
      <vt:lpstr>Presentación de PowerPoint</vt:lpstr>
      <vt:lpstr>Material y sustancias para elaborar Nopalini</vt:lpstr>
      <vt:lpstr>2.2.2 Plan de producción </vt:lpstr>
      <vt:lpstr>2.3 Costos de producción </vt:lpstr>
      <vt:lpstr>Presentación de PowerPoint</vt:lpstr>
      <vt:lpstr>Costos y gastos fijos</vt:lpstr>
      <vt:lpstr>¿Rentable?</vt:lpstr>
      <vt:lpstr>Financiación</vt:lpstr>
      <vt:lpstr>Presentación de PowerPoint</vt:lpstr>
      <vt:lpstr>Presentación de PowerPoint</vt:lpstr>
      <vt:lpstr>Presentación de PowerPoint</vt:lpstr>
      <vt:lpstr>2.4 Infraestructura </vt:lpstr>
      <vt:lpstr>2.4.1 Infraestructura</vt:lpstr>
      <vt:lpstr>Presentación de PowerPoint</vt:lpstr>
      <vt:lpstr>Instalaciones necesarias</vt:lpstr>
      <vt:lpstr>Equipamiento básico </vt:lpstr>
      <vt:lpstr>Presentación de PowerPoint</vt:lpstr>
      <vt:lpstr>Instalaciones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Nopalini</dc:title>
  <dc:creator>Gadi Montse</dc:creator>
  <cp:lastModifiedBy>Gadi Montse</cp:lastModifiedBy>
  <cp:revision>10</cp:revision>
  <dcterms:created xsi:type="dcterms:W3CDTF">2015-11-04T00:43:39Z</dcterms:created>
  <dcterms:modified xsi:type="dcterms:W3CDTF">2015-11-04T02:42:01Z</dcterms:modified>
</cp:coreProperties>
</file>